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27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E5378-1234-426D-B1A8-8406687A7243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E6D9-7988-4CA0-908B-526618513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10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E5378-1234-426D-B1A8-8406687A7243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E6D9-7988-4CA0-908B-526618513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21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E5378-1234-426D-B1A8-8406687A7243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E6D9-7988-4CA0-908B-526618513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08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E5378-1234-426D-B1A8-8406687A7243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E6D9-7988-4CA0-908B-526618513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562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E5378-1234-426D-B1A8-8406687A7243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E6D9-7988-4CA0-908B-526618513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09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E5378-1234-426D-B1A8-8406687A7243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E6D9-7988-4CA0-908B-526618513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720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E5378-1234-426D-B1A8-8406687A7243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E6D9-7988-4CA0-908B-526618513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079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E5378-1234-426D-B1A8-8406687A7243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E6D9-7988-4CA0-908B-526618513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672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E5378-1234-426D-B1A8-8406687A7243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E6D9-7988-4CA0-908B-526618513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812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E5378-1234-426D-B1A8-8406687A7243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E6D9-7988-4CA0-908B-526618513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84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E5378-1234-426D-B1A8-8406687A7243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E6D9-7988-4CA0-908B-526618513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44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E5378-1234-426D-B1A8-8406687A7243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6E6D9-7988-4CA0-908B-526618513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49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3888431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Bookman Old Style" pitchFamily="18" charset="0"/>
              </a:rPr>
              <a:t/>
            </a:r>
            <a:br>
              <a:rPr lang="ru-RU" sz="3600" dirty="0">
                <a:latin typeface="Bookman Old Style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</a:rPr>
              <a:t>Проверка </a:t>
            </a:r>
            <a:r>
              <a:rPr lang="ru-RU" sz="3600" b="1" dirty="0">
                <a:solidFill>
                  <a:srgbClr val="002060"/>
                </a:solidFill>
                <a:latin typeface="Bookman Old Style" pitchFamily="18" charset="0"/>
              </a:rPr>
              <a:t>образовательных организаций, подведомственных Министерству общего и профессионального образования Свердловской области, по теме: «Основные вопросы соблюдения трудового законодательства по охране труда».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978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Bookman Old Style" pitchFamily="18" charset="0"/>
              </a:rPr>
              <a:t>Комиссия по обучению и проверке знаний по </a:t>
            </a:r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охране </a:t>
            </a:r>
            <a:r>
              <a:rPr lang="ru-RU" sz="2800" b="1" dirty="0">
                <a:solidFill>
                  <a:srgbClr val="C00000"/>
                </a:solidFill>
                <a:latin typeface="Bookman Old Style" pitchFamily="18" charset="0"/>
              </a:rPr>
              <a:t>труда </a:t>
            </a:r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400" b="1" u="sng" dirty="0" smtClean="0">
                <a:solidFill>
                  <a:srgbClr val="C00000"/>
                </a:solidFill>
                <a:latin typeface="Bookman Old Style" pitchFamily="18" charset="0"/>
              </a:rPr>
              <a:t>Что </a:t>
            </a:r>
            <a:r>
              <a:rPr lang="ru-RU" sz="2400" b="1" u="sng" dirty="0">
                <a:solidFill>
                  <a:srgbClr val="C00000"/>
                </a:solidFill>
                <a:latin typeface="Bookman Old Style" pitchFamily="18" charset="0"/>
              </a:rPr>
              <a:t>проверяется:</a:t>
            </a:r>
            <a:r>
              <a:rPr lang="ru-RU" sz="2400" b="1" dirty="0">
                <a:latin typeface="Bookman Old Style" pitchFamily="18" charset="0"/>
              </a:rPr>
              <a:t/>
            </a:r>
            <a:br>
              <a:rPr lang="ru-RU" sz="2400" b="1" dirty="0">
                <a:latin typeface="Bookman Old Style" pitchFamily="18" charset="0"/>
              </a:rPr>
            </a:br>
            <a:r>
              <a:rPr lang="ru-RU" sz="2400" b="1" dirty="0">
                <a:latin typeface="Bookman Old Style" pitchFamily="18" charset="0"/>
              </a:rPr>
              <a:t>- </a:t>
            </a:r>
            <a: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приказ о создании комиссии (в составе должно быть не менее 3 обученных по 40-часовой программе)</a:t>
            </a:r>
            <a:b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- Положение о комиссии</a:t>
            </a:r>
            <a:b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- учебный план (программа обучения)</a:t>
            </a:r>
            <a:b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- экзаменационные вопросы либо вопросы тестирования</a:t>
            </a:r>
            <a:b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- протоколы принятия экзаменов</a:t>
            </a:r>
            <a:b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- по возможности удостоверения сдачи экзаменов</a:t>
            </a:r>
            <a:b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</a:br>
            <a:endParaRPr lang="ru-RU" sz="2400" b="1" dirty="0">
              <a:solidFill>
                <a:schemeClr val="accent6">
                  <a:lumMod val="2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487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Bookman Old Style" pitchFamily="18" charset="0"/>
              </a:rPr>
              <a:t>Типичные ошибки и нарушения: </a:t>
            </a: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- в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составе комиссии может быть работник не имеющий удостоверения по 40-часовому обучению,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- учебный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план должен  быть составлен по не менее 12 часовой программе,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- в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протоколах сдачи экзаменов отсутствуют подписи экзаменующихся,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- протоколы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составлены не в соответствии с нормативной формой,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- не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всегда понятно, кто проводил обучение и кто присутствовал на занятиях,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- отсутствие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графика занятий</a:t>
            </a:r>
          </a:p>
        </p:txBody>
      </p:sp>
    </p:spTree>
    <p:extLst>
      <p:ext uri="{BB962C8B-B14F-4D97-AF65-F5344CB8AC3E}">
        <p14:creationId xmlns:p14="http://schemas.microsoft.com/office/powerpoint/2010/main" val="3801063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latin typeface="Bookman Old Style" pitchFamily="18" charset="0"/>
              </a:rPr>
              <a:t>             </a:t>
            </a:r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Инструкции по охране труда</a:t>
            </a:r>
            <a:r>
              <a:rPr lang="ru-RU" sz="2800" b="1" dirty="0" smtClean="0">
                <a:latin typeface="Bookman Old Style" pitchFamily="18" charset="0"/>
              </a:rPr>
              <a:t/>
            </a:r>
            <a:br>
              <a:rPr lang="ru-RU" sz="2800" b="1" dirty="0" smtClean="0">
                <a:latin typeface="Bookman Old Style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Методические рекомендации 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по разработке инструкций по ох­ране труда, утверждённые Минтрудом РФ 13.05.2004 г., 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ГОСТ 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12.0.004-90 ССБТ «Организация обучения безопасности труда. Общие положения», 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Bookman Old Style" pitchFamily="18" charset="0"/>
              </a:rPr>
              <a:t>                           </a:t>
            </a:r>
            <a:r>
              <a:rPr lang="ru-RU" sz="2200" b="1" u="sng" dirty="0" smtClean="0">
                <a:solidFill>
                  <a:srgbClr val="C00000"/>
                </a:solidFill>
                <a:latin typeface="Bookman Old Style" pitchFamily="18" charset="0"/>
              </a:rPr>
              <a:t>Что </a:t>
            </a:r>
            <a:r>
              <a:rPr lang="ru-RU" sz="2200" b="1" u="sng" dirty="0">
                <a:solidFill>
                  <a:srgbClr val="C00000"/>
                </a:solidFill>
                <a:latin typeface="Bookman Old Style" pitchFamily="18" charset="0"/>
              </a:rPr>
              <a:t>проверяется</a:t>
            </a:r>
            <a:r>
              <a:rPr lang="ru-RU" sz="2200" b="1" u="sng" dirty="0" smtClean="0">
                <a:solidFill>
                  <a:srgbClr val="C00000"/>
                </a:solidFill>
                <a:latin typeface="Bookman Old Style" pitchFamily="18" charset="0"/>
              </a:rPr>
              <a:t>:</a:t>
            </a:r>
            <a:br>
              <a:rPr lang="ru-RU" sz="2200" b="1" u="sng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200" b="1" dirty="0">
                <a:latin typeface="Bookman Old Style" pitchFamily="18" charset="0"/>
              </a:rPr>
              <a:t/>
            </a:r>
            <a:br>
              <a:rPr lang="ru-RU" sz="2200" b="1" dirty="0">
                <a:latin typeface="Bookman Old Style" pitchFamily="18" charset="0"/>
              </a:rPr>
            </a:br>
            <a:r>
              <a:rPr lang="ru-RU" sz="22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- приказ об утверждении инструкций по охране труда, о продлении срока действия инструкций (пролонгация) по согласованию с профкомом</a:t>
            </a:r>
            <a:br>
              <a:rPr lang="ru-RU" sz="22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ru-RU" sz="22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- перечень инструкций по ОТ</a:t>
            </a:r>
            <a:br>
              <a:rPr lang="ru-RU" sz="22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ru-RU" sz="22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- инструкции в соответствии с перечнем, их соответствие нормативам</a:t>
            </a:r>
            <a:br>
              <a:rPr lang="ru-RU" sz="22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ru-RU" sz="22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- утверждение и правильность согласования инструкций</a:t>
            </a:r>
            <a:br>
              <a:rPr lang="ru-RU" sz="22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ru-RU" sz="22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- нахождение утвержденных инструкций на рабочих местах</a:t>
            </a:r>
            <a:br>
              <a:rPr lang="ru-RU" sz="22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</a:br>
            <a:endParaRPr lang="ru-RU" sz="2200" b="1" dirty="0">
              <a:solidFill>
                <a:schemeClr val="accent6">
                  <a:lumMod val="2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471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Bookman Old Style" pitchFamily="18" charset="0"/>
              </a:rPr>
              <a:t>Типичные ошибки  и нарушения: </a:t>
            </a:r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- на </a:t>
            </a:r>
            <a:r>
              <a:rPr lang="ru-RU" sz="2800" b="1" dirty="0">
                <a:solidFill>
                  <a:srgbClr val="002060"/>
                </a:solidFill>
                <a:latin typeface="Bookman Old Style" pitchFamily="18" charset="0"/>
              </a:rPr>
              <a:t>титульном листе инструкции в Согласовании профкома отсутствует № и дата протокола согласования, 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- перечень </a:t>
            </a:r>
            <a:r>
              <a:rPr lang="ru-RU" sz="2800" b="1" dirty="0">
                <a:solidFill>
                  <a:srgbClr val="002060"/>
                </a:solidFill>
                <a:latin typeface="Bookman Old Style" pitchFamily="18" charset="0"/>
              </a:rPr>
              <a:t>инструкций утвержден руководителем, но не согласован с профкомом, 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- отсутствуют </a:t>
            </a:r>
            <a:r>
              <a:rPr lang="ru-RU" sz="2800" b="1" dirty="0">
                <a:solidFill>
                  <a:srgbClr val="002060"/>
                </a:solidFill>
                <a:latin typeface="Bookman Old Style" pitchFamily="18" charset="0"/>
              </a:rPr>
              <a:t>подписи составителя инструкций и ознакомления работника, 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-  отсутствует  </a:t>
            </a:r>
            <a:r>
              <a:rPr lang="ru-RU" sz="2800" b="1" dirty="0">
                <a:solidFill>
                  <a:srgbClr val="002060"/>
                </a:solidFill>
                <a:latin typeface="Bookman Old Style" pitchFamily="18" charset="0"/>
              </a:rPr>
              <a:t>инструкция  вводного  инструктажа и инструкция первичного инструктажа, 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- инструкции  </a:t>
            </a:r>
            <a:r>
              <a:rPr lang="ru-RU" sz="2800" b="1" dirty="0">
                <a:solidFill>
                  <a:srgbClr val="002060"/>
                </a:solidFill>
                <a:latin typeface="Bookman Old Style" pitchFamily="18" charset="0"/>
              </a:rPr>
              <a:t>по  охране  труда   разработаны  не  для  всех профессий  и  не по всем  видам работ.</a:t>
            </a:r>
            <a:br>
              <a:rPr lang="ru-RU" sz="2800" b="1" dirty="0">
                <a:solidFill>
                  <a:srgbClr val="002060"/>
                </a:solidFill>
                <a:latin typeface="Bookman Old Style" pitchFamily="18" charset="0"/>
              </a:rPr>
            </a:br>
            <a:endParaRPr lang="ru-RU" sz="2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04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Проведение инструктажей:</a:t>
            </a:r>
            <a:r>
              <a:rPr lang="ru-RU" dirty="0"/>
              <a:t/>
            </a:r>
            <a:br>
              <a:rPr lang="ru-RU" dirty="0"/>
            </a:br>
            <a:r>
              <a:rPr lang="ru-RU" sz="3100" b="1" dirty="0">
                <a:latin typeface="Bookman Old Style" pitchFamily="18" charset="0"/>
              </a:rPr>
              <a:t> </a:t>
            </a:r>
            <a:br>
              <a:rPr lang="ru-RU" sz="3100" b="1" dirty="0">
                <a:latin typeface="Bookman Old Style" pitchFamily="18" charset="0"/>
              </a:rPr>
            </a:br>
            <a:r>
              <a:rPr lang="ru-RU" sz="3100" b="1" dirty="0">
                <a:latin typeface="Bookman Old Style" pitchFamily="18" charset="0"/>
              </a:rPr>
              <a:t>Инструктажи проводятся в соответствии с ГОСТ 12.0.004-90 «Организация  обучения  безопасности  труда. Общие положения» и с  Постановлением    от 13 января 2003 года   Минтруда РФ  N 1 и   Минобразования  РФ № 29 </a:t>
            </a:r>
          </a:p>
        </p:txBody>
      </p:sp>
    </p:spTree>
    <p:extLst>
      <p:ext uri="{BB962C8B-B14F-4D97-AF65-F5344CB8AC3E}">
        <p14:creationId xmlns:p14="http://schemas.microsoft.com/office/powerpoint/2010/main" val="3507104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r>
              <a:rPr lang="ru-RU" sz="3100" b="1" u="sng" dirty="0">
                <a:solidFill>
                  <a:srgbClr val="C00000"/>
                </a:solidFill>
                <a:latin typeface="Bookman Old Style" pitchFamily="18" charset="0"/>
              </a:rPr>
              <a:t>Что проверяется: </a:t>
            </a:r>
            <a:r>
              <a:rPr lang="ru-RU" sz="3100" b="1" dirty="0">
                <a:latin typeface="Bookman Old Style" pitchFamily="18" charset="0"/>
              </a:rPr>
              <a:t/>
            </a:r>
            <a:br>
              <a:rPr lang="ru-RU" sz="3100" b="1" dirty="0">
                <a:latin typeface="Bookman Old Style" pitchFamily="18" charset="0"/>
              </a:rPr>
            </a:br>
            <a:r>
              <a:rPr lang="ru-RU" sz="3100" b="1" dirty="0">
                <a:latin typeface="Bookman Old Style" pitchFamily="18" charset="0"/>
              </a:rPr>
              <a:t>- </a:t>
            </a:r>
            <a:r>
              <a:rPr lang="ru-RU" sz="3100" b="1" dirty="0">
                <a:solidFill>
                  <a:srgbClr val="002060"/>
                </a:solidFill>
                <a:latin typeface="Bookman Old Style" pitchFamily="18" charset="0"/>
              </a:rPr>
              <a:t>наличие журналов вводного и повторного инструктажей</a:t>
            </a:r>
            <a:br>
              <a:rPr lang="ru-RU" sz="31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3100" b="1" dirty="0">
                <a:solidFill>
                  <a:srgbClr val="002060"/>
                </a:solidFill>
                <a:latin typeface="Bookman Old Style" pitchFamily="18" charset="0"/>
              </a:rPr>
              <a:t>- записи регистрации повторного (его периодичность),особенно внепланового и целевого инструктажей</a:t>
            </a:r>
            <a:br>
              <a:rPr lang="ru-RU" sz="31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3100" b="1" dirty="0">
                <a:solidFill>
                  <a:srgbClr val="002060"/>
                </a:solidFill>
                <a:latin typeface="Bookman Old Style" pitchFamily="18" charset="0"/>
              </a:rPr>
              <a:t>- правильность оформления записей в журналах</a:t>
            </a:r>
            <a:br>
              <a:rPr lang="ru-RU" sz="31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3100" b="1" dirty="0">
                <a:solidFill>
                  <a:srgbClr val="002060"/>
                </a:solidFill>
                <a:latin typeface="Bookman Old Style" pitchFamily="18" charset="0"/>
              </a:rPr>
              <a:t>- журнал выдачи инструктажей</a:t>
            </a:r>
            <a:br>
              <a:rPr lang="ru-RU" sz="31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3100" b="1" dirty="0">
                <a:solidFill>
                  <a:srgbClr val="002060"/>
                </a:solidFill>
                <a:latin typeface="Bookman Old Style" pitchFamily="18" charset="0"/>
              </a:rPr>
              <a:t>- журнал инструктажа по присвоению 1 группы по электробезопасности</a:t>
            </a:r>
            <a:br>
              <a:rPr lang="ru-RU" sz="31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3100" b="1" dirty="0">
                <a:solidFill>
                  <a:srgbClr val="002060"/>
                </a:solidFill>
                <a:latin typeface="Bookman Old Style" pitchFamily="18" charset="0"/>
              </a:rPr>
              <a:t>- </a:t>
            </a:r>
            <a:r>
              <a:rPr lang="ru-RU" sz="3100" b="1" dirty="0" smtClean="0">
                <a:solidFill>
                  <a:srgbClr val="002060"/>
                </a:solidFill>
                <a:latin typeface="Bookman Old Style" pitchFamily="18" charset="0"/>
              </a:rPr>
              <a:t>допуск проводившего </a:t>
            </a:r>
            <a:r>
              <a:rPr lang="ru-RU" sz="3100" b="1" dirty="0">
                <a:solidFill>
                  <a:srgbClr val="002060"/>
                </a:solidFill>
                <a:latin typeface="Bookman Old Style" pitchFamily="18" charset="0"/>
              </a:rPr>
              <a:t>инструктаж к группе по электробезопасности  (не менее 3 группы)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233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Bookman Old Style" pitchFamily="18" charset="0"/>
              </a:rPr>
              <a:t>Типичные ошибки  и нарушения: </a:t>
            </a:r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/>
            </a:r>
            <a:br>
              <a:rPr lang="ru-RU" sz="2400" b="1" dirty="0" smtClean="0">
                <a:latin typeface="Bookman Old Style" pitchFamily="18" charset="0"/>
              </a:rPr>
            </a:br>
            <a: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  <a:t>- в  </a:t>
            </a:r>
            <a:r>
              <a:rPr lang="ru-RU" sz="2600" b="1" dirty="0">
                <a:solidFill>
                  <a:srgbClr val="002060"/>
                </a:solidFill>
                <a:latin typeface="Bookman Old Style" pitchFamily="18" charset="0"/>
              </a:rPr>
              <a:t>журнале  первичного, повторного инструктажа  отсутствуют  записи  о  прохождении  стажировки  и  допуску  к  работе, </a:t>
            </a:r>
            <a: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  <a:t>- отсутствуют </a:t>
            </a:r>
            <a:r>
              <a:rPr lang="ru-RU" sz="2600" b="1" dirty="0">
                <a:solidFill>
                  <a:srgbClr val="002060"/>
                </a:solidFill>
                <a:latin typeface="Bookman Old Style" pitchFamily="18" charset="0"/>
              </a:rPr>
              <a:t>№ инструкций, по которым проходил инструктаж, </a:t>
            </a:r>
            <a: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  <a:t>- отсутствуют </a:t>
            </a:r>
            <a:r>
              <a:rPr lang="ru-RU" sz="2600" b="1" dirty="0">
                <a:solidFill>
                  <a:srgbClr val="002060"/>
                </a:solidFill>
                <a:latin typeface="Bookman Old Style" pitchFamily="18" charset="0"/>
              </a:rPr>
              <a:t>подписи инструктируемых, </a:t>
            </a:r>
            <a: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  <a:t>- не </a:t>
            </a:r>
            <a:r>
              <a:rPr lang="ru-RU" sz="2600" b="1" dirty="0">
                <a:solidFill>
                  <a:srgbClr val="002060"/>
                </a:solidFill>
                <a:latin typeface="Bookman Old Style" pitchFamily="18" charset="0"/>
              </a:rPr>
              <a:t>выделены записи внеплановых и целевых инструктажей, </a:t>
            </a:r>
            <a: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  <a:t>- отсутствуют  </a:t>
            </a:r>
            <a:r>
              <a:rPr lang="ru-RU" sz="2600" b="1" dirty="0">
                <a:solidFill>
                  <a:srgbClr val="002060"/>
                </a:solidFill>
                <a:latin typeface="Bookman Old Style" pitchFamily="18" charset="0"/>
              </a:rPr>
              <a:t>списки  персонала, которому  присваивается  1 группа  по  электробезопасности, </a:t>
            </a:r>
            <a: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  <a:t>- не  </a:t>
            </a:r>
            <a:r>
              <a:rPr lang="ru-RU" sz="2600" b="1" dirty="0">
                <a:solidFill>
                  <a:srgbClr val="002060"/>
                </a:solidFill>
                <a:latin typeface="Bookman Old Style" pitchFamily="18" charset="0"/>
              </a:rPr>
              <a:t>проводятся  инструктажи </a:t>
            </a:r>
            <a: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  <a:t>для не  </a:t>
            </a:r>
            <a:r>
              <a:rPr lang="ru-RU" sz="2600" b="1" dirty="0">
                <a:solidFill>
                  <a:srgbClr val="002060"/>
                </a:solidFill>
                <a:latin typeface="Bookman Old Style" pitchFamily="18" charset="0"/>
              </a:rPr>
              <a:t>электрического  персонала </a:t>
            </a:r>
            <a:br>
              <a:rPr lang="ru-RU" sz="2600" b="1" dirty="0">
                <a:solidFill>
                  <a:srgbClr val="002060"/>
                </a:solidFill>
                <a:latin typeface="Bookman Old Style" pitchFamily="18" charset="0"/>
              </a:rPr>
            </a:br>
            <a:endParaRPr lang="ru-RU" sz="2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527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ru-RU" sz="2800" b="1" u="sng" dirty="0">
                <a:solidFill>
                  <a:srgbClr val="C00000"/>
                </a:solidFill>
                <a:latin typeface="Bookman Old Style" pitchFamily="18" charset="0"/>
              </a:rPr>
              <a:t>Медицинские осмотры </a:t>
            </a:r>
            <a:r>
              <a:rPr lang="ru-RU" sz="2400" b="1" u="sng" dirty="0" smtClean="0">
                <a:latin typeface="Bookman Old Style" pitchFamily="18" charset="0"/>
              </a:rPr>
              <a:t/>
            </a:r>
            <a:br>
              <a:rPr lang="ru-RU" sz="2400" b="1" u="sng" dirty="0" smtClean="0">
                <a:latin typeface="Bookman Old Style" pitchFamily="18" charset="0"/>
              </a:rPr>
            </a:br>
            <a:r>
              <a:rPr lang="ru-RU" sz="2400" b="1" u="sng" dirty="0" smtClean="0">
                <a:latin typeface="Bookman Old Style" pitchFamily="18" charset="0"/>
              </a:rPr>
              <a:t/>
            </a:r>
            <a:br>
              <a:rPr lang="ru-RU" sz="2400" b="1" u="sng" dirty="0" smtClean="0">
                <a:latin typeface="Bookman Old Style" pitchFamily="18" charset="0"/>
              </a:rPr>
            </a:br>
            <a:r>
              <a:rPr lang="ru-RU" sz="2400" b="1" u="sng" dirty="0" smtClean="0">
                <a:solidFill>
                  <a:srgbClr val="C00000"/>
                </a:solidFill>
                <a:latin typeface="Bookman Old Style" pitchFamily="18" charset="0"/>
              </a:rPr>
              <a:t>Что </a:t>
            </a:r>
            <a:r>
              <a:rPr lang="ru-RU" sz="2400" b="1" u="sng" dirty="0">
                <a:solidFill>
                  <a:srgbClr val="C00000"/>
                </a:solidFill>
                <a:latin typeface="Bookman Old Style" pitchFamily="18" charset="0"/>
              </a:rPr>
              <a:t>проверяется</a:t>
            </a:r>
            <a:r>
              <a:rPr lang="ru-RU" sz="2400" b="1" u="sng" dirty="0">
                <a:latin typeface="Bookman Old Style" pitchFamily="18" charset="0"/>
              </a:rPr>
              <a:t>: </a:t>
            </a:r>
            <a:r>
              <a:rPr lang="ru-RU" sz="2400" b="1" u="sng" dirty="0" smtClean="0">
                <a:latin typeface="Bookman Old Style" pitchFamily="18" charset="0"/>
              </a:rPr>
              <a:t/>
            </a:r>
            <a:br>
              <a:rPr lang="ru-RU" sz="2400" b="1" u="sng" dirty="0" smtClean="0">
                <a:latin typeface="Bookman Old Style" pitchFamily="18" charset="0"/>
              </a:rPr>
            </a:br>
            <a:r>
              <a:rPr lang="ru-RU" sz="2400" b="1" dirty="0">
                <a:latin typeface="Bookman Old Style" pitchFamily="18" charset="0"/>
              </a:rPr>
              <a:t/>
            </a:r>
            <a:br>
              <a:rPr lang="ru-RU" sz="2400" b="1" dirty="0">
                <a:latin typeface="Bookman Old Style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- наличие утвержденных и согласованных Списков работников на ПМО</a:t>
            </a:r>
            <a:b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- наличие договора с ЛПУ и графика прохождения ПМО</a:t>
            </a:r>
            <a:b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- наличие заключительного акта прохождения ПМО</a:t>
            </a:r>
            <a:b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- оплата ПМО через бухгалтерию (сравнить сумму, перечисленную ЛПУ и количество прошедших ПМО).</a:t>
            </a:r>
            <a:b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</a:br>
            <a:endParaRPr lang="ru-RU" sz="24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921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C00000"/>
                </a:solidFill>
                <a:latin typeface="Bookman Old Style" pitchFamily="18" charset="0"/>
              </a:rPr>
              <a:t>Типичные нарушения: </a:t>
            </a:r>
            <a:r>
              <a:rPr lang="ru-RU" sz="3100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31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3100" b="1" dirty="0" smtClean="0">
                <a:latin typeface="Bookman Old Style" pitchFamily="18" charset="0"/>
              </a:rPr>
              <a:t/>
            </a:r>
            <a:br>
              <a:rPr lang="ru-RU" sz="3100" b="1" dirty="0" smtClean="0">
                <a:latin typeface="Bookman Old Style" pitchFamily="18" charset="0"/>
              </a:rPr>
            </a:br>
            <a:r>
              <a:rPr lang="ru-RU" sz="3100" b="1" dirty="0" smtClean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-   оплата </a:t>
            </a:r>
            <a:r>
              <a:rPr lang="ru-RU" sz="31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ПМО за счет собственных средств работника или за счет стимулирующей части фонда оплаты труда, </a:t>
            </a:r>
            <a:r>
              <a:rPr lang="ru-RU" sz="3100" b="1" dirty="0" smtClean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/>
            </a:r>
            <a:br>
              <a:rPr lang="ru-RU" sz="3100" b="1" dirty="0" smtClean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ru-RU" sz="3100" b="1" dirty="0" smtClean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-  не </a:t>
            </a:r>
            <a:r>
              <a:rPr lang="ru-RU" sz="31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оплачиваются предварительные медосмотры, </a:t>
            </a:r>
            <a:r>
              <a:rPr lang="ru-RU" sz="3100" b="1" dirty="0" smtClean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/>
            </a:r>
            <a:br>
              <a:rPr lang="ru-RU" sz="3100" b="1" dirty="0" smtClean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ru-RU" sz="3100" b="1" dirty="0" smtClean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- не </a:t>
            </a:r>
            <a:r>
              <a:rPr lang="ru-RU" sz="31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все работники включаются в поименный список, </a:t>
            </a:r>
            <a:r>
              <a:rPr lang="ru-RU" sz="3100" b="1" dirty="0" smtClean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/>
            </a:r>
            <a:br>
              <a:rPr lang="ru-RU" sz="3100" b="1" dirty="0" smtClean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ru-RU" sz="3100" b="1" dirty="0" smtClean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- отсутствует </a:t>
            </a:r>
            <a:r>
              <a:rPr lang="ru-RU" sz="31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заключительный акт ЛПУ.</a:t>
            </a:r>
            <a:r>
              <a:rPr lang="ru-RU" dirty="0">
                <a:solidFill>
                  <a:schemeClr val="accent6">
                    <a:lumMod val="25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25000"/>
                  </a:schemeClr>
                </a:solidFill>
              </a:rPr>
            </a:br>
            <a:endParaRPr lang="ru-RU" dirty="0">
              <a:solidFill>
                <a:schemeClr val="accent6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5300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sz="2800" b="1" u="sng" dirty="0">
                <a:solidFill>
                  <a:srgbClr val="C00000"/>
                </a:solidFill>
                <a:latin typeface="Bookman Old Style" pitchFamily="18" charset="0"/>
              </a:rPr>
              <a:t>Средства индивидуальной защиты </a:t>
            </a:r>
            <a:r>
              <a:rPr lang="ru-RU" sz="2800" b="1" u="sng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2800" b="1" u="sng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2400" b="1" dirty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000" b="1" i="1" dirty="0">
                <a:solidFill>
                  <a:srgbClr val="7030A0"/>
                </a:solidFill>
                <a:latin typeface="Bookman Old Style" pitchFamily="18" charset="0"/>
              </a:rPr>
              <a:t>ст. 221 ТК </a:t>
            </a:r>
            <a:r>
              <a:rPr lang="ru-RU" sz="2000" b="1" i="1" dirty="0" smtClean="0">
                <a:solidFill>
                  <a:srgbClr val="7030A0"/>
                </a:solidFill>
                <a:latin typeface="Bookman Old Style" pitchFamily="18" charset="0"/>
              </a:rPr>
              <a:t>РФ, приказ МЗСР </a:t>
            </a:r>
            <a:r>
              <a:rPr lang="ru-RU" sz="2000" b="1" i="1" dirty="0">
                <a:solidFill>
                  <a:srgbClr val="7030A0"/>
                </a:solidFill>
                <a:latin typeface="Bookman Old Style" pitchFamily="18" charset="0"/>
              </a:rPr>
              <a:t>от 1.06.2009 г. № 290 н </a:t>
            </a:r>
            <a:r>
              <a:rPr lang="ru-RU" sz="2000" b="1" i="1" dirty="0" smtClean="0">
                <a:solidFill>
                  <a:srgbClr val="7030A0"/>
                </a:solidFill>
                <a:latin typeface="Bookman Old Style" pitchFamily="18" charset="0"/>
              </a:rPr>
              <a:t/>
            </a:r>
            <a:br>
              <a:rPr lang="ru-RU" sz="2000" b="1" i="1" dirty="0" smtClean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2400" b="1" u="sng" dirty="0" smtClean="0">
                <a:solidFill>
                  <a:srgbClr val="C00000"/>
                </a:solidFill>
                <a:latin typeface="Bookman Old Style" pitchFamily="18" charset="0"/>
              </a:rPr>
              <a:t>Что </a:t>
            </a:r>
            <a:r>
              <a:rPr lang="ru-RU" sz="2400" b="1" u="sng" dirty="0">
                <a:solidFill>
                  <a:srgbClr val="C00000"/>
                </a:solidFill>
                <a:latin typeface="Bookman Old Style" pitchFamily="18" charset="0"/>
              </a:rPr>
              <a:t>проверяется: </a:t>
            </a:r>
            <a:r>
              <a:rPr lang="ru-RU" sz="2400" b="1" u="sng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2400" b="1" u="sng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2400" b="1" dirty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- утвержденный и согласованный Перечень профессий, должностей на бесплатную выдачу СИЗ</a:t>
            </a:r>
            <a:b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- наличие сертификатов или деклараций соответствия на каждую единицу СИЗ</a:t>
            </a:r>
            <a:b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- накладные на приобретение СИЗ и их соответствие на нормативную потребность</a:t>
            </a:r>
            <a:b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- наличие карточек бесплатной выдачи СИЗ ( их соответствие форме и сдача СИЗ по истечению срока носки</a:t>
            </a:r>
            <a:r>
              <a:rPr lang="ru-RU" sz="2400" b="1" dirty="0">
                <a:latin typeface="Bookman Old Style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05122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545861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Bookman Old Style" pitchFamily="18" charset="0"/>
              </a:rPr>
              <a:t>Целью проведения проверки является выявление нарушений трудового законодательства и законодательства об охране труда в образовательных организациях и их устранение. Данная проверка является мерой профилактики соответствующих правонарушений и случаев привлечения руководителей к административной ответственности со стороны надзорных органов при проведении соответствующих проверок с их стороны.</a:t>
            </a:r>
            <a:br>
              <a:rPr lang="ru-RU" sz="2800" b="1" dirty="0">
                <a:solidFill>
                  <a:srgbClr val="002060"/>
                </a:solidFill>
                <a:latin typeface="Bookman Old Style" pitchFamily="18" charset="0"/>
              </a:rPr>
            </a:br>
            <a:endParaRPr lang="ru-RU" sz="2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4836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Bookman Old Style" pitchFamily="18" charset="0"/>
              </a:rPr>
              <a:t>Типичные нарушения: </a:t>
            </a:r>
            <a:r>
              <a:rPr lang="ru-RU" sz="3200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br>
              <a:rPr lang="ru-RU" sz="32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3200" b="1" dirty="0" smtClean="0">
                <a:latin typeface="Bookman Old Style" pitchFamily="18" charset="0"/>
              </a:rPr>
              <a:t/>
            </a:r>
            <a:br>
              <a:rPr lang="ru-RU" sz="3200" b="1" dirty="0" smtClean="0">
                <a:latin typeface="Bookman Old Style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- отсутствие </a:t>
            </a:r>
            <a:r>
              <a:rPr lang="ru-RU" sz="3200" b="1" dirty="0">
                <a:solidFill>
                  <a:srgbClr val="002060"/>
                </a:solidFill>
                <a:latin typeface="Bookman Old Style" pitchFamily="18" charset="0"/>
              </a:rPr>
              <a:t>утвержденного Перечня СИЗ, </a:t>
            </a: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- отсутствие </a:t>
            </a:r>
            <a:r>
              <a:rPr lang="ru-RU" sz="3200" b="1" dirty="0">
                <a:solidFill>
                  <a:srgbClr val="002060"/>
                </a:solidFill>
                <a:latin typeface="Bookman Old Style" pitchFamily="18" charset="0"/>
              </a:rPr>
              <a:t>сертификатов, </a:t>
            </a: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- отсутствие </a:t>
            </a:r>
            <a:r>
              <a:rPr lang="ru-RU" sz="3200" b="1" dirty="0">
                <a:solidFill>
                  <a:srgbClr val="002060"/>
                </a:solidFill>
                <a:latin typeface="Bookman Old Style" pitchFamily="18" charset="0"/>
              </a:rPr>
              <a:t>либо не полностью  заполнение  карточек выдачи СИЗ, </a:t>
            </a: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- отсутствие </a:t>
            </a:r>
            <a:r>
              <a:rPr lang="ru-RU" sz="3200" b="1" dirty="0">
                <a:solidFill>
                  <a:srgbClr val="002060"/>
                </a:solidFill>
                <a:latin typeface="Bookman Old Style" pitchFamily="18" charset="0"/>
              </a:rPr>
              <a:t>отметок в карточке о сдаче СИЗ, </a:t>
            </a: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>- приобретение </a:t>
            </a:r>
            <a:r>
              <a:rPr lang="ru-RU" sz="3200" b="1" dirty="0">
                <a:solidFill>
                  <a:srgbClr val="002060"/>
                </a:solidFill>
                <a:latin typeface="Bookman Old Style" pitchFamily="18" charset="0"/>
              </a:rPr>
              <a:t>СИЗ за счет собственных средств работника.</a:t>
            </a:r>
            <a:br>
              <a:rPr lang="ru-RU" sz="3200" b="1" dirty="0">
                <a:solidFill>
                  <a:srgbClr val="002060"/>
                </a:solidFill>
                <a:latin typeface="Bookman Old Style" pitchFamily="18" charset="0"/>
              </a:rPr>
            </a:br>
            <a:endParaRPr lang="ru-RU" sz="32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570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553218"/>
              </p:ext>
            </p:extLst>
          </p:nvPr>
        </p:nvGraphicFramePr>
        <p:xfrm>
          <a:off x="611560" y="620689"/>
          <a:ext cx="7920880" cy="2833816"/>
        </p:xfrm>
        <a:graphic>
          <a:graphicData uri="http://schemas.openxmlformats.org/drawingml/2006/table">
            <a:tbl>
              <a:tblPr firstRow="1" firstCol="1" bandRow="1"/>
              <a:tblGrid>
                <a:gridCol w="393516"/>
                <a:gridCol w="452270"/>
                <a:gridCol w="676356"/>
                <a:gridCol w="676356"/>
                <a:gridCol w="3965906"/>
                <a:gridCol w="324514"/>
                <a:gridCol w="1431962"/>
              </a:tblGrid>
              <a:tr h="1138804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Тема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«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Основные вопросы соблюдения  трудового законодательства по охране труда»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Территориальная организация Профсоюза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_______________________________________________________________________________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8118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образовательной организации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______________________________________________________________________________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Ф.И.О. исполнителя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________________________________________________________________________________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746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Должность исполнителя ________________________________________________________________________________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0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613315"/>
              </p:ext>
            </p:extLst>
          </p:nvPr>
        </p:nvGraphicFramePr>
        <p:xfrm>
          <a:off x="467542" y="3501006"/>
          <a:ext cx="8136905" cy="2376265"/>
        </p:xfrm>
        <a:graphic>
          <a:graphicData uri="http://schemas.openxmlformats.org/drawingml/2006/table">
            <a:tbl>
              <a:tblPr firstRow="1" firstCol="1" bandRow="1"/>
              <a:tblGrid>
                <a:gridCol w="540958"/>
                <a:gridCol w="6515828"/>
                <a:gridCol w="1080119"/>
              </a:tblGrid>
              <a:tr h="39223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Вопросы, подлежащие проверке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4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    Количество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работников в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проверенном учреждении                     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47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    Наличие СУОТ / Положение об организации охраны труда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4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Специальная оценка условий труда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 рабочих мест, прошедших СОУТ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3.2.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 рабочих мест по действующей АРМ (до 2018г.)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3.3.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 рабочих мест с классом 3.1/3.2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88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При проведении проверки внештатный правовой и технический инспекторы труда могут также оказывать консультативную и методическую помощь в следующих случаях:</a:t>
            </a:r>
            <a:b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- руководителям образовательных организаций, если он является членом Профсоюза, а первичная профсоюзная организация объединяет более половины работников;</a:t>
            </a:r>
            <a:b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Bookman Old Style" pitchFamily="18" charset="0"/>
              </a:rPr>
              <a:t>- </a:t>
            </a: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профкомам первичных профсоюзных организаций, которые объединяют более половины работников.</a:t>
            </a:r>
            <a:b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</a:br>
            <a:endParaRPr lang="ru-RU" sz="2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23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178698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rgbClr val="FF0000"/>
                </a:solidFill>
                <a:latin typeface="Bookman Old Style" pitchFamily="18" charset="0"/>
              </a:rPr>
              <a:t>Объектами  проверки  являются: </a:t>
            </a:r>
            <a:r>
              <a:rPr lang="ru-RU" sz="2800" b="1" dirty="0" smtClean="0">
                <a:latin typeface="Bookman Old Style" pitchFamily="18" charset="0"/>
              </a:rPr>
              <a:t/>
            </a:r>
            <a:br>
              <a:rPr lang="ru-RU" sz="2800" b="1" dirty="0" smtClean="0">
                <a:latin typeface="Bookman Old Style" pitchFamily="18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- система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управления охраной труда (СУОТ),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-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итоги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проведения специальной оценки условий труда (СОУТ),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-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комиссии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по охране труда и по проверке знаний ОТ,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-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инструкции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по охране труда и проведение инструктажей,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-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проведение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периодических медицинских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осмотров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-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обеспечение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средствами индивидуальной защиты.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270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5832648"/>
          </a:xfrm>
        </p:spPr>
        <p:txBody>
          <a:bodyPr>
            <a:normAutofit fontScale="90000"/>
          </a:bodyPr>
          <a:lstStyle/>
          <a:p>
            <a:r>
              <a:rPr lang="ru-RU" sz="2400" b="1" u="sng" dirty="0">
                <a:solidFill>
                  <a:srgbClr val="C00000"/>
                </a:solidFill>
                <a:latin typeface="Bookman Old Style" pitchFamily="18" charset="0"/>
              </a:rPr>
              <a:t>Система управления охраной труда</a:t>
            </a:r>
            <a:r>
              <a:rPr lang="ru-RU" sz="2400" dirty="0">
                <a:latin typeface="Bookman Old Style" pitchFamily="18" charset="0"/>
              </a:rPr>
              <a:t/>
            </a:r>
            <a:br>
              <a:rPr lang="ru-RU" sz="2400" dirty="0">
                <a:latin typeface="Bookman Old Style" pitchFamily="18" charset="0"/>
              </a:rPr>
            </a:br>
            <a:r>
              <a:rPr lang="ru-RU" sz="2400" b="1" dirty="0">
                <a:latin typeface="Bookman Old Style" pitchFamily="18" charset="0"/>
              </a:rPr>
              <a:t> </a:t>
            </a:r>
            <a:r>
              <a:rPr lang="ru-RU" sz="2400" dirty="0">
                <a:latin typeface="Bookman Old Style" pitchFamily="18" charset="0"/>
              </a:rPr>
              <a:t/>
            </a:r>
            <a:br>
              <a:rPr lang="ru-RU" sz="2400" dirty="0">
                <a:latin typeface="Bookman Old Style" pitchFamily="18" charset="0"/>
              </a:rPr>
            </a:br>
            <a:r>
              <a:rPr lang="ru-RU" sz="2400" b="1" dirty="0">
                <a:latin typeface="Bookman Old Style" pitchFamily="18" charset="0"/>
              </a:rPr>
              <a:t>	</a:t>
            </a:r>
            <a: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Статья 212 Трудового Кодекса Российской Федерации «Обязанность работодателя по обеспечению безопасных условий и охраны труда»  в обязанность работодателя включает создание и функционирование системы управления охраной труда (СУОТ) (внесено в ТК 28.12.2013г</a:t>
            </a:r>
            <a:r>
              <a:rPr lang="ru-RU" sz="2400" b="1" dirty="0" smtClean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. Федеральным </a:t>
            </a:r>
            <a: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законом № 421-ФЗ). Создание СУОТ – это законодательное требование норм охраны труда, неисполнение которого наказывается штрафными санкциями. </a:t>
            </a:r>
            <a:r>
              <a:rPr lang="ru-RU" sz="2400" b="1" dirty="0" smtClean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/>
            </a:r>
            <a:br>
              <a:rPr lang="ru-RU" sz="2400" b="1" dirty="0" smtClean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700" b="1" i="1" dirty="0">
                <a:solidFill>
                  <a:srgbClr val="C00000"/>
                </a:solidFill>
                <a:latin typeface="Bookman Old Style" pitchFamily="18" charset="0"/>
              </a:rPr>
              <a:t>При отсутствии СУОТ необходимо  смотреть Положение об организации охраны труда. </a:t>
            </a:r>
            <a:br>
              <a:rPr lang="ru-RU" sz="2700" b="1" i="1" dirty="0">
                <a:solidFill>
                  <a:srgbClr val="C00000"/>
                </a:solidFill>
                <a:latin typeface="Bookman Old Style" pitchFamily="18" charset="0"/>
              </a:rPr>
            </a:br>
            <a:endParaRPr lang="ru-RU" sz="27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785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u="sng" dirty="0" smtClean="0">
                <a:solidFill>
                  <a:srgbClr val="C00000"/>
                </a:solidFill>
                <a:latin typeface="Bookman Old Style" pitchFamily="18" charset="0"/>
              </a:rPr>
              <a:t>     Специальная </a:t>
            </a:r>
            <a:r>
              <a:rPr lang="ru-RU" sz="2800" b="1" u="sng" dirty="0">
                <a:solidFill>
                  <a:srgbClr val="C00000"/>
                </a:solidFill>
                <a:latin typeface="Bookman Old Style" pitchFamily="18" charset="0"/>
              </a:rPr>
              <a:t>оценка условий труда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                  </a:t>
            </a:r>
            <a:r>
              <a:rPr lang="ru-RU" sz="2400" b="1" u="sng" dirty="0" smtClean="0">
                <a:solidFill>
                  <a:srgbClr val="C00000"/>
                </a:solidFill>
                <a:latin typeface="Bookman Old Style" pitchFamily="18" charset="0"/>
              </a:rPr>
              <a:t>Что </a:t>
            </a:r>
            <a:r>
              <a:rPr lang="ru-RU" sz="2400" b="1" u="sng" dirty="0">
                <a:solidFill>
                  <a:srgbClr val="C00000"/>
                </a:solidFill>
                <a:latin typeface="Bookman Old Style" pitchFamily="18" charset="0"/>
              </a:rPr>
              <a:t>проверяется:</a:t>
            </a:r>
            <a:r>
              <a:rPr lang="ru-RU" sz="2400" b="1" dirty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2400" b="1" dirty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400" b="1" dirty="0">
                <a:latin typeface="Bookman Old Style" pitchFamily="18" charset="0"/>
              </a:rPr>
              <a:t>- </a:t>
            </a:r>
            <a: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лицензия и аккредитация организации, проводившей СОУТ, сверка с Реестром Министерства труда РФ, договор на проведение СОУТ</a:t>
            </a:r>
            <a:b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- приказы о проведении СОУТ, о создании комиссии по проведению СОУТ, график проведения СОУТ, перечень рабочих мест, подлежащих СОУТ, приказ об утверждении </a:t>
            </a:r>
            <a:r>
              <a:rPr lang="ru-RU" sz="2400" b="1" dirty="0" smtClean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итогов</a:t>
            </a:r>
            <a: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/>
            </a:r>
            <a:b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- Положение или регламент работы комиссии</a:t>
            </a:r>
            <a:b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- протоколы заседания комиссии</a:t>
            </a:r>
            <a:b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- сводная ведомость СОУТ</a:t>
            </a:r>
            <a:b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- заключение эксперта</a:t>
            </a:r>
            <a:b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- наличие подписей всех членов комиссии и подписей ознакомления работников в картах СОУТ</a:t>
            </a:r>
            <a:b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- отчет о проведении СОУТ, утвержденный комиссией</a:t>
            </a:r>
          </a:p>
        </p:txBody>
      </p:sp>
    </p:spTree>
    <p:extLst>
      <p:ext uri="{BB962C8B-B14F-4D97-AF65-F5344CB8AC3E}">
        <p14:creationId xmlns:p14="http://schemas.microsoft.com/office/powerpoint/2010/main" val="2587420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Bookman Old Style" pitchFamily="18" charset="0"/>
              </a:rPr>
              <a:t>Типичные  нарушения</a:t>
            </a:r>
            <a:r>
              <a:rPr lang="ru-RU" sz="3200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3200" dirty="0" smtClean="0">
                <a:latin typeface="Bookman Old Style" pitchFamily="18" charset="0"/>
              </a:rPr>
              <a:t/>
            </a:r>
            <a:br>
              <a:rPr lang="ru-RU" sz="3200" dirty="0" smtClean="0"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и </a:t>
            </a:r>
            <a:r>
              <a:rPr lang="ru-RU" sz="2400" b="1" dirty="0">
                <a:solidFill>
                  <a:srgbClr val="C00000"/>
                </a:solidFill>
                <a:latin typeface="Bookman Old Style" pitchFamily="18" charset="0"/>
              </a:rPr>
              <a:t>ошибки при проведении СОУТ: </a:t>
            </a: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-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отсутствие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представителя профкома в составе комиссии,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-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 отсутствие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подписей ознакомления работников с итогами СОУТ,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-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 несовпадение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классов условий труда в сводной ведомости с картами и протоколами СОУТ,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-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 не предоставление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льгот и компенсаций по итогам СОУТ,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-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 в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итоговой карте СОУТ вместо ответов в графах да, нет,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проставляются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проценты и количество доп. отпусков</a:t>
            </a:r>
          </a:p>
        </p:txBody>
      </p:sp>
    </p:spTree>
    <p:extLst>
      <p:ext uri="{BB962C8B-B14F-4D97-AF65-F5344CB8AC3E}">
        <p14:creationId xmlns:p14="http://schemas.microsoft.com/office/powerpoint/2010/main" val="1455214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ru-RU" sz="2800" b="1" u="sng" dirty="0">
                <a:solidFill>
                  <a:srgbClr val="C00000"/>
                </a:solidFill>
                <a:latin typeface="Bookman Old Style" pitchFamily="18" charset="0"/>
              </a:rPr>
              <a:t>Комиссии по охране труда</a:t>
            </a:r>
            <a:r>
              <a:rPr lang="ru-RU" sz="2800" b="1" dirty="0">
                <a:solidFill>
                  <a:srgbClr val="C00000"/>
                </a:solidFill>
                <a:latin typeface="Bookman Old Style" pitchFamily="18" charset="0"/>
              </a:rPr>
              <a:t>: </a:t>
            </a:r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Bookman Old Style" pitchFamily="18" charset="0"/>
              </a:rPr>
              <a:t>( приказ МЗСР № 412)</a:t>
            </a:r>
            <a:r>
              <a:rPr lang="ru-RU" sz="2000" b="1" dirty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Bookman Old Style" pitchFamily="18" charset="0"/>
              </a:rPr>
              <a:t>Что проверяется</a:t>
            </a:r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:</a:t>
            </a:r>
            <a:b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8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/>
            </a:r>
            <a:br>
              <a:rPr lang="ru-RU" sz="28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ru-RU" sz="28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- наличие приказа о создании комиссии</a:t>
            </a:r>
            <a:br>
              <a:rPr lang="ru-RU" sz="28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ru-RU" sz="28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- наличие Положения о создании комиссии</a:t>
            </a:r>
            <a:br>
              <a:rPr lang="ru-RU" sz="28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ru-RU" sz="28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- наличие плана работы комиссии</a:t>
            </a:r>
            <a:br>
              <a:rPr lang="ru-RU" sz="28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ru-RU" sz="28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- протоколы заседания комиссии (в </a:t>
            </a:r>
            <a:r>
              <a:rPr lang="ru-RU" sz="2800" b="1" dirty="0" err="1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т.ч</a:t>
            </a:r>
            <a:r>
              <a:rPr lang="ru-RU" sz="28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  <a:t>. по подведению итогов выполнения Соглашения по охране труда 2 раза в год)</a:t>
            </a:r>
            <a:br>
              <a:rPr lang="ru-RU" sz="2800" b="1" dirty="0">
                <a:solidFill>
                  <a:schemeClr val="accent6">
                    <a:lumMod val="25000"/>
                  </a:schemeClr>
                </a:solidFill>
                <a:latin typeface="Bookman Old Style" pitchFamily="18" charset="0"/>
              </a:rPr>
            </a:br>
            <a:endParaRPr lang="ru-RU" sz="2800" b="1" dirty="0">
              <a:solidFill>
                <a:schemeClr val="accent6">
                  <a:lumMod val="2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624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 fontScale="90000"/>
          </a:bodyPr>
          <a:lstStyle/>
          <a:p>
            <a:r>
              <a:rPr lang="ru-RU" sz="3100" b="1" u="sng" dirty="0">
                <a:solidFill>
                  <a:srgbClr val="FF0000"/>
                </a:solidFill>
                <a:latin typeface="Bookman Old Style" pitchFamily="18" charset="0"/>
              </a:rPr>
              <a:t>Типичные ошибки и нарушения: </a:t>
            </a:r>
            <a:r>
              <a:rPr lang="ru-RU" sz="3100" b="1" u="sng" dirty="0" smtClean="0">
                <a:solidFill>
                  <a:srgbClr val="FF0000"/>
                </a:solidFill>
                <a:latin typeface="Bookman Old Style" pitchFamily="18" charset="0"/>
              </a:rPr>
              <a:t/>
            </a:r>
            <a:br>
              <a:rPr lang="ru-RU" sz="3100" b="1" u="sng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3100" b="1" u="sng" dirty="0">
                <a:solidFill>
                  <a:srgbClr val="FF0000"/>
                </a:solidFill>
                <a:latin typeface="Bookman Old Style" pitchFamily="18" charset="0"/>
              </a:rPr>
              <a:t/>
            </a:r>
            <a:br>
              <a:rPr lang="ru-RU" sz="3100" b="1" u="sng" dirty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Bookman Old Style" pitchFamily="18" charset="0"/>
              </a:rPr>
              <a:t>- отсутствие </a:t>
            </a:r>
            <a:r>
              <a:rPr lang="ru-RU" sz="3100" b="1" dirty="0">
                <a:solidFill>
                  <a:srgbClr val="002060"/>
                </a:solidFill>
                <a:latin typeface="Bookman Old Style" pitchFamily="18" charset="0"/>
              </a:rPr>
              <a:t>паритета в составе комиссии, </a:t>
            </a:r>
            <a:r>
              <a:rPr lang="ru-RU" sz="31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Bookman Old Style" pitchFamily="18" charset="0"/>
              </a:rPr>
              <a:t>- отсутствие </a:t>
            </a:r>
            <a:r>
              <a:rPr lang="ru-RU" sz="3100" b="1" dirty="0">
                <a:solidFill>
                  <a:srgbClr val="002060"/>
                </a:solidFill>
                <a:latin typeface="Bookman Old Style" pitchFamily="18" charset="0"/>
              </a:rPr>
              <a:t>протокола о выборе представителей профсоюзной организации (трудового коллектива) в состав комиссии, </a:t>
            </a:r>
            <a:r>
              <a:rPr lang="ru-RU" sz="31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Bookman Old Style" pitchFamily="18" charset="0"/>
              </a:rPr>
              <a:t>- ссылки </a:t>
            </a:r>
            <a:r>
              <a:rPr lang="ru-RU" sz="3100" b="1" dirty="0">
                <a:solidFill>
                  <a:srgbClr val="002060"/>
                </a:solidFill>
                <a:latin typeface="Bookman Old Style" pitchFamily="18" charset="0"/>
              </a:rPr>
              <a:t>в документах  на старые нормативные акт, в том числе на приказ МЗСР № 413, </a:t>
            </a:r>
            <a:r>
              <a:rPr lang="ru-RU" sz="31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br>
              <a:rPr lang="ru-RU" sz="31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Bookman Old Style" pitchFamily="18" charset="0"/>
              </a:rPr>
              <a:t>- отсутствие </a:t>
            </a:r>
            <a:r>
              <a:rPr lang="ru-RU" sz="3100" b="1" dirty="0">
                <a:solidFill>
                  <a:srgbClr val="002060"/>
                </a:solidFill>
                <a:latin typeface="Bookman Old Style" pitchFamily="18" charset="0"/>
              </a:rPr>
              <a:t>протокола об избрании представителей профкома  в состав комиссии.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8142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182</Words>
  <Application>Microsoft Office PowerPoint</Application>
  <PresentationFormat>Экран (4:3)</PresentationFormat>
  <Paragraphs>44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 Проверка образовательных организаций, подведомственных Министерству общего и профессионального образования Свердловской области, по теме: «Основные вопросы соблюдения трудового законодательства по охране труда». </vt:lpstr>
      <vt:lpstr>Целью проведения проверки является выявление нарушений трудового законодательства и законодательства об охране труда в образовательных организациях и их устранение. Данная проверка является мерой профилактики соответствующих правонарушений и случаев привлечения руководителей к административной ответственности со стороны надзорных органов при проведении соответствующих проверок с их стороны. </vt:lpstr>
      <vt:lpstr> При проведении проверки внештатный правовой и технический инспекторы труда могут также оказывать консультативную и методическую помощь в следующих случаях:  - руководителям образовательных организаций, если он является членом Профсоюза, а первичная профсоюзная организация объединяет более половины работников;  - профкомам первичных профсоюзных организаций, которые объединяют более половины работников. </vt:lpstr>
      <vt:lpstr>Объектами  проверки  являются:  - система управления охраной труда (СУОТ),  - итоги проведения специальной оценки условий труда (СОУТ),  - комиссии по охране труда и по проверке знаний ОТ,  - инструкции по охране труда и проведение инструктажей,  - проведение периодических медицинских осмотров - обеспечение средствами индивидуальной защиты. </vt:lpstr>
      <vt:lpstr>Система управления охраной труда    Статья 212 Трудового Кодекса Российской Федерации «Обязанность работодателя по обеспечению безопасных условий и охраны труда»  в обязанность работодателя включает создание и функционирование системы управления охраной труда (СУОТ) (внесено в ТК 28.12.2013г. Федеральным законом № 421-ФЗ). Создание СУОТ – это законодательное требование норм охраны труда, неисполнение которого наказывается штрафными санкциями.   При отсутствии СУОТ необходимо  смотреть Положение об организации охраны труда.  </vt:lpstr>
      <vt:lpstr>     Специальная оценка условий труда                   Что проверяется: - лицензия и аккредитация организации, проводившей СОУТ, сверка с Реестром Министерства труда РФ, договор на проведение СОУТ - приказы о проведении СОУТ, о создании комиссии по проведению СОУТ, график проведения СОУТ, перечень рабочих мест, подлежащих СОУТ, приказ об утверждении итогов - Положение или регламент работы комиссии - протоколы заседания комиссии - сводная ведомость СОУТ - заключение эксперта - наличие подписей всех членов комиссии и подписей ознакомления работников в картах СОУТ - отчет о проведении СОУТ, утвержденный комиссией</vt:lpstr>
      <vt:lpstr>Типичные  нарушения  и ошибки при проведении СОУТ:   - отсутствие представителя профкома в составе комиссии,  - отсутствие подписей ознакомления работников с итогами СОУТ,  - несовпадение классов условий труда в сводной ведомости с картами и протоколами СОУТ,  - не предоставление льгот и компенсаций по итогам СОУТ,  - в итоговой карте СОУТ вместо ответов в графах да, нет, проставляются проценты и количество доп. отпусков</vt:lpstr>
      <vt:lpstr>Комиссии по охране труда:  ( приказ МЗСР № 412) Что проверяется:  - наличие приказа о создании комиссии - наличие Положения о создании комиссии - наличие плана работы комиссии - протоколы заседания комиссии (в т.ч. по подведению итогов выполнения Соглашения по охране труда 2 раза в год) </vt:lpstr>
      <vt:lpstr>Типичные ошибки и нарушения:   - отсутствие паритета в составе комиссии,  - отсутствие протокола о выборе представителей профсоюзной организации (трудового коллектива) в состав комиссии,  - ссылки в документах  на старые нормативные акт, в том числе на приказ МЗСР № 413,   - отсутствие протокола об избрании представителей профкома  в состав комиссии. </vt:lpstr>
      <vt:lpstr>Комиссия по обучению и проверке знаний по охране труда   Что проверяется: - приказ о создании комиссии (в составе должно быть не менее 3 обученных по 40-часовой программе) - Положение о комиссии - учебный план (программа обучения) - экзаменационные вопросы либо вопросы тестирования - протоколы принятия экзаменов - по возможности удостоверения сдачи экзаменов </vt:lpstr>
      <vt:lpstr>Типичные ошибки и нарушения:   - в составе комиссии может быть работник не имеющий удостоверения по 40-часовому обучению,  - учебный план должен  быть составлен по не менее 12 часовой программе,  - в протоколах сдачи экзаменов отсутствуют подписи экзаменующихся,  - протоколы составлены не в соответствии с нормативной формой,  - не всегда понятно, кто проводил обучение и кто присутствовал на занятиях,  - отсутствие графика занятий</vt:lpstr>
      <vt:lpstr>             Инструкции по охране труда Методические рекомендации по разработке инструкций по ох­ране труда, утверждённые Минтрудом РФ 13.05.2004 г., ГОСТ 12.0.004-90 ССБТ «Организация обучения безопасности труда. Общие положения»,                             Что проверяется:  - приказ об утверждении инструкций по охране труда, о продлении срока действия инструкций (пролонгация) по согласованию с профкомом - перечень инструкций по ОТ - инструкции в соответствии с перечнем, их соответствие нормативам - утверждение и правильность согласования инструкций - нахождение утвержденных инструкций на рабочих местах </vt:lpstr>
      <vt:lpstr>Типичные ошибки  и нарушения:  - на титульном листе инструкции в Согласовании профкома отсутствует № и дата протокола согласования,  - перечень инструкций утвержден руководителем, но не согласован с профкомом,  - отсутствуют подписи составителя инструкций и ознакомления работника,  -  отсутствует  инструкция  вводного  инструктажа и инструкция первичного инструктажа,  - инструкции  по  охране  труда   разработаны  не  для  всех профессий  и  не по всем  видам работ. </vt:lpstr>
      <vt:lpstr>Проведение инструктажей:   Инструктажи проводятся в соответствии с ГОСТ 12.0.004-90 «Организация  обучения  безопасности  труда. Общие положения» и с  Постановлением    от 13 января 2003 года   Минтруда РФ  N 1 и   Минобразования  РФ № 29 </vt:lpstr>
      <vt:lpstr>Что проверяется:  - наличие журналов вводного и повторного инструктажей - записи регистрации повторного (его периодичность),особенно внепланового и целевого инструктажей - правильность оформления записей в журналах - журнал выдачи инструктажей - журнал инструктажа по присвоению 1 группы по электробезопасности - допуск проводившего инструктаж к группе по электробезопасности  (не менее 3 группы) </vt:lpstr>
      <vt:lpstr>Типичные ошибки  и нарушения:   - в  журнале  первичного, повторного инструктажа  отсутствуют  записи  о  прохождении  стажировки  и  допуску  к  работе,  - отсутствуют № инструкций, по которым проходил инструктаж,  - отсутствуют подписи инструктируемых,  - не выделены записи внеплановых и целевых инструктажей,  - отсутствуют  списки  персонала, которому  присваивается  1 группа  по  электробезопасности,  - не  проводятся  инструктажи для не  электрического  персонала  </vt:lpstr>
      <vt:lpstr>Медицинские осмотры   Что проверяется:   - наличие утвержденных и согласованных Списков работников на ПМО - наличие договора с ЛПУ и графика прохождения ПМО - наличие заключительного акта прохождения ПМО - оплата ПМО через бухгалтерию (сравнить сумму, перечисленную ЛПУ и количество прошедших ПМО). </vt:lpstr>
      <vt:lpstr>Типичные нарушения:   -   оплата ПМО за счет собственных средств работника или за счет стимулирующей части фонда оплаты труда,  -  не оплачиваются предварительные медосмотры,  - не все работники включаются в поименный список,  - отсутствует заключительный акт ЛПУ. </vt:lpstr>
      <vt:lpstr>Средства индивидуальной защиты   ст. 221 ТК РФ, приказ МЗСР от 1.06.2009 г. № 290 н  Что проверяется:   - утвержденный и согласованный Перечень профессий, должностей на бесплатную выдачу СИЗ - наличие сертификатов или деклараций соответствия на каждую единицу СИЗ - накладные на приобретение СИЗ и их соответствие на нормативную потребность - наличие карточек бесплатной выдачи СИЗ ( их соответствие форме и сдача СИЗ по истечению срока носки)</vt:lpstr>
      <vt:lpstr>Типичные нарушения:    - отсутствие утвержденного Перечня СИЗ,  - отсутствие сертификатов,  - отсутствие либо не полностью  заполнение  карточек выдачи СИЗ, - отсутствие отметок в карточке о сдаче СИЗ,  - приобретение СИЗ за счет собственных средств работника.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Проверка образовательных организаций, подведомственных Министерству общего и профессионального образования Свердловской области, по теме: «Основные вопросы соблюдения трудового законодательства по охране труда».</dc:title>
  <dc:creator>101</dc:creator>
  <cp:lastModifiedBy>101</cp:lastModifiedBy>
  <cp:revision>10</cp:revision>
  <dcterms:created xsi:type="dcterms:W3CDTF">2017-02-03T04:01:09Z</dcterms:created>
  <dcterms:modified xsi:type="dcterms:W3CDTF">2017-02-03T05:45:06Z</dcterms:modified>
</cp:coreProperties>
</file>