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274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E5378-1234-426D-B1A8-8406687A7243}" type="datetimeFigureOut">
              <a:rPr lang="ru-RU" smtClean="0"/>
              <a:t>03.02.2017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E6D9-7988-4CA0-908B-526618513C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9100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E5378-1234-426D-B1A8-8406687A7243}" type="datetimeFigureOut">
              <a:rPr lang="ru-RU" smtClean="0"/>
              <a:t>03.02.2017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E6D9-7988-4CA0-908B-526618513C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213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E5378-1234-426D-B1A8-8406687A7243}" type="datetimeFigureOut">
              <a:rPr lang="ru-RU" smtClean="0"/>
              <a:t>03.02.2017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E6D9-7988-4CA0-908B-526618513C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3087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E5378-1234-426D-B1A8-8406687A7243}" type="datetimeFigureOut">
              <a:rPr lang="ru-RU" smtClean="0"/>
              <a:t>03.02.2017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E6D9-7988-4CA0-908B-526618513C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0562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E5378-1234-426D-B1A8-8406687A7243}" type="datetimeFigureOut">
              <a:rPr lang="ru-RU" smtClean="0"/>
              <a:t>03.02.2017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E6D9-7988-4CA0-908B-526618513C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8094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E5378-1234-426D-B1A8-8406687A7243}" type="datetimeFigureOut">
              <a:rPr lang="ru-RU" smtClean="0"/>
              <a:t>03.02.2017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E6D9-7988-4CA0-908B-526618513C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7720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E5378-1234-426D-B1A8-8406687A7243}" type="datetimeFigureOut">
              <a:rPr lang="ru-RU" smtClean="0"/>
              <a:t>03.02.2017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E6D9-7988-4CA0-908B-526618513C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0079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E5378-1234-426D-B1A8-8406687A7243}" type="datetimeFigureOut">
              <a:rPr lang="ru-RU" smtClean="0"/>
              <a:t>03.02.2017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E6D9-7988-4CA0-908B-526618513C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6672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E5378-1234-426D-B1A8-8406687A7243}" type="datetimeFigureOut">
              <a:rPr lang="ru-RU" smtClean="0"/>
              <a:t>03.02.2017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E6D9-7988-4CA0-908B-526618513C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3812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E5378-1234-426D-B1A8-8406687A7243}" type="datetimeFigureOut">
              <a:rPr lang="ru-RU" smtClean="0"/>
              <a:t>03.02.2017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E6D9-7988-4CA0-908B-526618513C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40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E5378-1234-426D-B1A8-8406687A7243}" type="datetimeFigureOut">
              <a:rPr lang="ru-RU" smtClean="0"/>
              <a:t>03.02.2017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E6D9-7988-4CA0-908B-526618513C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2441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5E5378-1234-426D-B1A8-8406687A7243}" type="datetimeFigureOut">
              <a:rPr lang="ru-RU" smtClean="0"/>
              <a:t>03.02.2017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6E6D9-7988-4CA0-908B-526618513C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7490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64704"/>
            <a:ext cx="7772400" cy="3888431"/>
          </a:xfrm>
        </p:spPr>
        <p:txBody>
          <a:bodyPr>
            <a:normAutofit fontScale="90000"/>
          </a:bodyPr>
          <a:lstStyle/>
          <a:p>
            <a:r>
              <a:rPr lang="ru-RU" sz="3600" dirty="0">
                <a:latin typeface="Bookman Old Style" pitchFamily="18" charset="0"/>
              </a:rPr>
              <a:t/>
            </a:r>
            <a:br>
              <a:rPr lang="ru-RU" sz="3600" dirty="0">
                <a:latin typeface="Bookman Old Style" pitchFamily="18" charset="0"/>
              </a:rPr>
            </a:br>
            <a:r>
              <a:rPr lang="ru-RU" sz="3600" b="1" dirty="0" smtClean="0">
                <a:solidFill>
                  <a:srgbClr val="002060"/>
                </a:solidFill>
                <a:latin typeface="Bookman Old Style" pitchFamily="18" charset="0"/>
              </a:rPr>
              <a:t>Проверка </a:t>
            </a:r>
            <a:r>
              <a:rPr lang="ru-RU" sz="3600" b="1" dirty="0">
                <a:solidFill>
                  <a:srgbClr val="002060"/>
                </a:solidFill>
                <a:latin typeface="Bookman Old Style" pitchFamily="18" charset="0"/>
              </a:rPr>
              <a:t>образовательных организаций, подведомственных Министерству общего и профессионального образования Свердловской области, по теме: «Основные вопросы соблюдения трудового законодательства по охране труда».</a:t>
            </a:r>
            <a:r>
              <a:rPr lang="ru-RU" dirty="0">
                <a:solidFill>
                  <a:srgbClr val="002060"/>
                </a:solidFill>
              </a:rPr>
              <a:t/>
            </a:r>
            <a:br>
              <a:rPr lang="ru-RU" dirty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39787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Bookman Old Style" pitchFamily="18" charset="0"/>
              </a:rPr>
              <a:t>Комиссия по обучению и проверке знаний по </a:t>
            </a:r>
            <a:r>
              <a:rPr lang="ru-RU" sz="2800" b="1" dirty="0" smtClean="0">
                <a:solidFill>
                  <a:srgbClr val="C00000"/>
                </a:solidFill>
                <a:latin typeface="Bookman Old Style" pitchFamily="18" charset="0"/>
              </a:rPr>
              <a:t>охране </a:t>
            </a:r>
            <a:r>
              <a:rPr lang="ru-RU" sz="2800" b="1" dirty="0">
                <a:solidFill>
                  <a:srgbClr val="C00000"/>
                </a:solidFill>
                <a:latin typeface="Bookman Old Style" pitchFamily="18" charset="0"/>
              </a:rPr>
              <a:t>труда </a:t>
            </a:r>
            <a:r>
              <a:rPr lang="ru-RU" sz="2800" b="1" dirty="0" smtClean="0">
                <a:solidFill>
                  <a:srgbClr val="C00000"/>
                </a:solidFill>
                <a:latin typeface="Bookman Old Style" pitchFamily="18" charset="0"/>
              </a:rPr>
              <a:t/>
            </a:r>
            <a:br>
              <a:rPr lang="ru-RU" sz="2800" b="1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2800" b="1" dirty="0" smtClean="0">
                <a:solidFill>
                  <a:srgbClr val="C00000"/>
                </a:solidFill>
                <a:latin typeface="Bookman Old Style" pitchFamily="18" charset="0"/>
              </a:rPr>
              <a:t/>
            </a:r>
            <a:br>
              <a:rPr lang="ru-RU" sz="2800" b="1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2400" b="1" u="sng" dirty="0" smtClean="0">
                <a:solidFill>
                  <a:srgbClr val="C00000"/>
                </a:solidFill>
                <a:latin typeface="Bookman Old Style" pitchFamily="18" charset="0"/>
              </a:rPr>
              <a:t>Что </a:t>
            </a:r>
            <a:r>
              <a:rPr lang="ru-RU" sz="2400" b="1" u="sng" dirty="0">
                <a:solidFill>
                  <a:srgbClr val="C00000"/>
                </a:solidFill>
                <a:latin typeface="Bookman Old Style" pitchFamily="18" charset="0"/>
              </a:rPr>
              <a:t>проверяется:</a:t>
            </a:r>
            <a:r>
              <a:rPr lang="ru-RU" sz="2400" b="1" dirty="0">
                <a:latin typeface="Bookman Old Style" pitchFamily="18" charset="0"/>
              </a:rPr>
              <a:t/>
            </a:r>
            <a:br>
              <a:rPr lang="ru-RU" sz="2400" b="1" dirty="0">
                <a:latin typeface="Bookman Old Style" pitchFamily="18" charset="0"/>
              </a:rPr>
            </a:br>
            <a:r>
              <a:rPr lang="ru-RU" sz="2400" b="1" dirty="0">
                <a:latin typeface="Bookman Old Style" pitchFamily="18" charset="0"/>
              </a:rPr>
              <a:t>- </a:t>
            </a:r>
            <a:r>
              <a:rPr lang="ru-RU" sz="24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  <a:t>приказ о создании комиссии (в составе должно быть не менее 3 обученных по 40-часовой программе)</a:t>
            </a:r>
            <a:br>
              <a:rPr lang="ru-RU" sz="24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</a:br>
            <a:r>
              <a:rPr lang="ru-RU" sz="24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  <a:t>- Положение о комиссии</a:t>
            </a:r>
            <a:br>
              <a:rPr lang="ru-RU" sz="24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</a:br>
            <a:r>
              <a:rPr lang="ru-RU" sz="24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  <a:t>- учебный план (программа обучения)</a:t>
            </a:r>
            <a:br>
              <a:rPr lang="ru-RU" sz="24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</a:br>
            <a:r>
              <a:rPr lang="ru-RU" sz="24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  <a:t>- экзаменационные вопросы либо вопросы тестирования</a:t>
            </a:r>
            <a:br>
              <a:rPr lang="ru-RU" sz="24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</a:br>
            <a:r>
              <a:rPr lang="ru-RU" sz="24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  <a:t>- протоколы принятия экзаменов</a:t>
            </a:r>
            <a:br>
              <a:rPr lang="ru-RU" sz="24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</a:br>
            <a:r>
              <a:rPr lang="ru-RU" sz="24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  <a:t>- по возможности удостоверения сдачи экзаменов</a:t>
            </a:r>
            <a:br>
              <a:rPr lang="ru-RU" sz="24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</a:br>
            <a:endParaRPr lang="ru-RU" sz="2400" b="1" dirty="0">
              <a:solidFill>
                <a:schemeClr val="accent6">
                  <a:lumMod val="25000"/>
                </a:schemeClr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34876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Bookman Old Style" pitchFamily="18" charset="0"/>
              </a:rPr>
              <a:t>Типичные ошибки и нарушения: </a:t>
            </a:r>
            <a:r>
              <a:rPr lang="ru-RU" sz="2400" b="1" dirty="0" smtClean="0">
                <a:solidFill>
                  <a:srgbClr val="C00000"/>
                </a:solidFill>
                <a:latin typeface="Bookman Old Style" pitchFamily="18" charset="0"/>
              </a:rPr>
              <a:t/>
            </a:r>
            <a:br>
              <a:rPr lang="ru-RU" sz="2400" b="1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2400" b="1" dirty="0" smtClean="0">
                <a:solidFill>
                  <a:srgbClr val="C00000"/>
                </a:solidFill>
                <a:latin typeface="Bookman Old Style" pitchFamily="18" charset="0"/>
              </a:rPr>
              <a:t/>
            </a:r>
            <a:br>
              <a:rPr lang="ru-RU" sz="2400" b="1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Bookman Old Style" pitchFamily="18" charset="0"/>
              </a:rPr>
              <a:t>- в </a:t>
            </a:r>
            <a: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  <a:t>составе комиссии может быть работник не имеющий удостоверения по 40-часовому обучению, </a:t>
            </a:r>
            <a:r>
              <a:rPr lang="ru-RU" sz="2400" b="1" dirty="0" smtClean="0">
                <a:solidFill>
                  <a:srgbClr val="002060"/>
                </a:solidFill>
                <a:latin typeface="Bookman Old Style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Bookman Old Style" pitchFamily="18" charset="0"/>
              </a:rPr>
              <a:t>- учебный </a:t>
            </a:r>
            <a: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  <a:t>план должен  быть составлен по не менее 12 часовой программе, </a:t>
            </a:r>
            <a:r>
              <a:rPr lang="ru-RU" sz="2400" b="1" dirty="0" smtClean="0">
                <a:solidFill>
                  <a:srgbClr val="002060"/>
                </a:solidFill>
                <a:latin typeface="Bookman Old Style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Bookman Old Style" pitchFamily="18" charset="0"/>
              </a:rPr>
              <a:t>- в </a:t>
            </a:r>
            <a: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  <a:t>протоколах сдачи экзаменов отсутствуют подписи экзаменующихся, </a:t>
            </a:r>
            <a:r>
              <a:rPr lang="ru-RU" sz="2400" b="1" dirty="0" smtClean="0">
                <a:solidFill>
                  <a:srgbClr val="002060"/>
                </a:solidFill>
                <a:latin typeface="Bookman Old Style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Bookman Old Style" pitchFamily="18" charset="0"/>
              </a:rPr>
              <a:t>- протоколы </a:t>
            </a:r>
            <a: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  <a:t>составлены не в соответствии с нормативной формой, </a:t>
            </a:r>
            <a:r>
              <a:rPr lang="ru-RU" sz="2400" b="1" dirty="0" smtClean="0">
                <a:solidFill>
                  <a:srgbClr val="002060"/>
                </a:solidFill>
                <a:latin typeface="Bookman Old Style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Bookman Old Style" pitchFamily="18" charset="0"/>
              </a:rPr>
              <a:t>- не </a:t>
            </a:r>
            <a: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  <a:t>всегда понятно, кто проводил обучение и кто присутствовал на занятиях, </a:t>
            </a:r>
            <a:r>
              <a:rPr lang="ru-RU" sz="2400" b="1" dirty="0" smtClean="0">
                <a:solidFill>
                  <a:srgbClr val="002060"/>
                </a:solidFill>
                <a:latin typeface="Bookman Old Style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Bookman Old Style" pitchFamily="18" charset="0"/>
              </a:rPr>
              <a:t>- отсутствие </a:t>
            </a:r>
            <a: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  <a:t>графика занятий</a:t>
            </a:r>
          </a:p>
        </p:txBody>
      </p:sp>
    </p:spTree>
    <p:extLst>
      <p:ext uri="{BB962C8B-B14F-4D97-AF65-F5344CB8AC3E}">
        <p14:creationId xmlns:p14="http://schemas.microsoft.com/office/powerpoint/2010/main" val="38010633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90666"/>
          </a:xfrm>
        </p:spPr>
        <p:txBody>
          <a:bodyPr>
            <a:normAutofit fontScale="90000"/>
          </a:bodyPr>
          <a:lstStyle/>
          <a:p>
            <a:pPr algn="l"/>
            <a:r>
              <a:rPr lang="ru-RU" sz="2800" b="1" dirty="0" smtClean="0">
                <a:latin typeface="Bookman Old Style" pitchFamily="18" charset="0"/>
              </a:rPr>
              <a:t>             </a:t>
            </a:r>
            <a:r>
              <a:rPr lang="ru-RU" sz="2800" b="1" dirty="0" smtClean="0">
                <a:solidFill>
                  <a:srgbClr val="C00000"/>
                </a:solidFill>
                <a:latin typeface="Bookman Old Style" pitchFamily="18" charset="0"/>
              </a:rPr>
              <a:t>Инструкции по охране труда</a:t>
            </a:r>
            <a:r>
              <a:rPr lang="ru-RU" sz="2800" b="1" dirty="0" smtClean="0">
                <a:latin typeface="Bookman Old Style" pitchFamily="18" charset="0"/>
              </a:rPr>
              <a:t/>
            </a:r>
            <a:br>
              <a:rPr lang="ru-RU" sz="2800" b="1" dirty="0" smtClean="0">
                <a:latin typeface="Bookman Old Style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Bookman Old Style" pitchFamily="18" charset="0"/>
              </a:rPr>
              <a:t>Методические рекомендации </a:t>
            </a:r>
            <a:r>
              <a:rPr lang="ru-RU" sz="2000" b="1" dirty="0">
                <a:solidFill>
                  <a:srgbClr val="002060"/>
                </a:solidFill>
                <a:latin typeface="Bookman Old Style" pitchFamily="18" charset="0"/>
              </a:rPr>
              <a:t>по разработке инструкций по ох­ране труда, утверждённые Минтрудом РФ 13.05.2004 г., </a:t>
            </a:r>
            <a:r>
              <a:rPr lang="ru-RU" sz="2000" b="1" dirty="0" smtClean="0">
                <a:solidFill>
                  <a:srgbClr val="002060"/>
                </a:solidFill>
                <a:latin typeface="Bookman Old Style" pitchFamily="18" charset="0"/>
              </a:rPr>
              <a:t>ГОСТ </a:t>
            </a:r>
            <a:r>
              <a:rPr lang="ru-RU" sz="2000" b="1" dirty="0">
                <a:solidFill>
                  <a:srgbClr val="002060"/>
                </a:solidFill>
                <a:latin typeface="Bookman Old Style" pitchFamily="18" charset="0"/>
              </a:rPr>
              <a:t>12.0.004-90 ССБТ «Организация обучения безопасности труда. Общие положения», </a:t>
            </a:r>
            <a:r>
              <a:rPr lang="ru-RU" sz="2000" b="1" dirty="0" smtClean="0">
                <a:solidFill>
                  <a:srgbClr val="002060"/>
                </a:solidFill>
                <a:latin typeface="Bookman Old Style" pitchFamily="18" charset="0"/>
              </a:rPr>
              <a:t/>
            </a:r>
            <a:br>
              <a:rPr lang="ru-RU" sz="2000" b="1" dirty="0" smtClean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ru-RU" sz="2000" b="1" dirty="0" smtClean="0">
                <a:solidFill>
                  <a:srgbClr val="C00000"/>
                </a:solidFill>
                <a:latin typeface="Bookman Old Style" pitchFamily="18" charset="0"/>
              </a:rPr>
              <a:t>                           </a:t>
            </a:r>
            <a:r>
              <a:rPr lang="ru-RU" sz="2200" b="1" u="sng" dirty="0" smtClean="0">
                <a:solidFill>
                  <a:srgbClr val="C00000"/>
                </a:solidFill>
                <a:latin typeface="Bookman Old Style" pitchFamily="18" charset="0"/>
              </a:rPr>
              <a:t>Что </a:t>
            </a:r>
            <a:r>
              <a:rPr lang="ru-RU" sz="2200" b="1" u="sng" dirty="0">
                <a:solidFill>
                  <a:srgbClr val="C00000"/>
                </a:solidFill>
                <a:latin typeface="Bookman Old Style" pitchFamily="18" charset="0"/>
              </a:rPr>
              <a:t>проверяется</a:t>
            </a:r>
            <a:r>
              <a:rPr lang="ru-RU" sz="2200" b="1" u="sng" dirty="0" smtClean="0">
                <a:solidFill>
                  <a:srgbClr val="C00000"/>
                </a:solidFill>
                <a:latin typeface="Bookman Old Style" pitchFamily="18" charset="0"/>
              </a:rPr>
              <a:t>:</a:t>
            </a:r>
            <a:br>
              <a:rPr lang="ru-RU" sz="2200" b="1" u="sng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2200" b="1" dirty="0">
                <a:latin typeface="Bookman Old Style" pitchFamily="18" charset="0"/>
              </a:rPr>
              <a:t/>
            </a:r>
            <a:br>
              <a:rPr lang="ru-RU" sz="2200" b="1" dirty="0">
                <a:latin typeface="Bookman Old Style" pitchFamily="18" charset="0"/>
              </a:rPr>
            </a:br>
            <a:r>
              <a:rPr lang="ru-RU" sz="22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  <a:t>- приказ об утверждении инструкций по охране труда, о продлении срока действия инструкций (пролонгация) по согласованию с профкомом</a:t>
            </a:r>
            <a:br>
              <a:rPr lang="ru-RU" sz="22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</a:br>
            <a:r>
              <a:rPr lang="ru-RU" sz="22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  <a:t>- перечень инструкций по ОТ</a:t>
            </a:r>
            <a:br>
              <a:rPr lang="ru-RU" sz="22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</a:br>
            <a:r>
              <a:rPr lang="ru-RU" sz="22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  <a:t>- инструкции в соответствии с перечнем, их соответствие нормативам</a:t>
            </a:r>
            <a:br>
              <a:rPr lang="ru-RU" sz="22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</a:br>
            <a:r>
              <a:rPr lang="ru-RU" sz="22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  <a:t>- утверждение и правильность согласования инструкций</a:t>
            </a:r>
            <a:br>
              <a:rPr lang="ru-RU" sz="22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</a:br>
            <a:r>
              <a:rPr lang="ru-RU" sz="22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  <a:t>- нахождение утвержденных инструкций на рабочих местах</a:t>
            </a:r>
            <a:br>
              <a:rPr lang="ru-RU" sz="22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</a:br>
            <a:endParaRPr lang="ru-RU" sz="2200" b="1" dirty="0">
              <a:solidFill>
                <a:schemeClr val="accent6">
                  <a:lumMod val="25000"/>
                </a:schemeClr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94715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4722"/>
          </a:xfrm>
        </p:spPr>
        <p:txBody>
          <a:bodyPr>
            <a:normAutofit fontScale="90000"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Bookman Old Style" pitchFamily="18" charset="0"/>
              </a:rPr>
              <a:t>Типичные ошибки  и нарушения: </a:t>
            </a:r>
            <a:r>
              <a:rPr lang="ru-RU" sz="2800" b="1" dirty="0" smtClean="0">
                <a:solidFill>
                  <a:srgbClr val="C00000"/>
                </a:solidFill>
                <a:latin typeface="Bookman Old Style" pitchFamily="18" charset="0"/>
              </a:rPr>
              <a:t/>
            </a:r>
            <a:br>
              <a:rPr lang="ru-RU" sz="2800" b="1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Bookman Old Style" pitchFamily="18" charset="0"/>
              </a:rPr>
              <a:t>- на </a:t>
            </a:r>
            <a:r>
              <a:rPr lang="ru-RU" sz="2800" b="1" dirty="0">
                <a:solidFill>
                  <a:srgbClr val="002060"/>
                </a:solidFill>
                <a:latin typeface="Bookman Old Style" pitchFamily="18" charset="0"/>
              </a:rPr>
              <a:t>титульном листе инструкции в Согласовании профкома отсутствует № и дата протокола согласования, </a:t>
            </a:r>
            <a:r>
              <a:rPr lang="ru-RU" sz="2800" b="1" dirty="0" smtClean="0">
                <a:solidFill>
                  <a:srgbClr val="002060"/>
                </a:solidFill>
                <a:latin typeface="Bookman Old Style" pitchFamily="18" charset="0"/>
              </a:rPr>
              <a:t/>
            </a:r>
            <a:br>
              <a:rPr lang="ru-RU" sz="2800" b="1" dirty="0" smtClean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Bookman Old Style" pitchFamily="18" charset="0"/>
              </a:rPr>
              <a:t>- перечень </a:t>
            </a:r>
            <a:r>
              <a:rPr lang="ru-RU" sz="2800" b="1" dirty="0">
                <a:solidFill>
                  <a:srgbClr val="002060"/>
                </a:solidFill>
                <a:latin typeface="Bookman Old Style" pitchFamily="18" charset="0"/>
              </a:rPr>
              <a:t>инструкций утвержден руководителем, но не согласован с профкомом, </a:t>
            </a:r>
            <a:r>
              <a:rPr lang="ru-RU" sz="2800" b="1" dirty="0" smtClean="0">
                <a:solidFill>
                  <a:srgbClr val="002060"/>
                </a:solidFill>
                <a:latin typeface="Bookman Old Style" pitchFamily="18" charset="0"/>
              </a:rPr>
              <a:t/>
            </a:r>
            <a:br>
              <a:rPr lang="ru-RU" sz="2800" b="1" dirty="0" smtClean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Bookman Old Style" pitchFamily="18" charset="0"/>
              </a:rPr>
              <a:t>- отсутствуют </a:t>
            </a:r>
            <a:r>
              <a:rPr lang="ru-RU" sz="2800" b="1" dirty="0">
                <a:solidFill>
                  <a:srgbClr val="002060"/>
                </a:solidFill>
                <a:latin typeface="Bookman Old Style" pitchFamily="18" charset="0"/>
              </a:rPr>
              <a:t>подписи составителя инструкций и ознакомления работника, </a:t>
            </a:r>
            <a:r>
              <a:rPr lang="ru-RU" sz="2800" b="1" dirty="0" smtClean="0">
                <a:solidFill>
                  <a:srgbClr val="002060"/>
                </a:solidFill>
                <a:latin typeface="Bookman Old Style" pitchFamily="18" charset="0"/>
              </a:rPr>
              <a:t/>
            </a:r>
            <a:br>
              <a:rPr lang="ru-RU" sz="2800" b="1" dirty="0" smtClean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Bookman Old Style" pitchFamily="18" charset="0"/>
              </a:rPr>
              <a:t>-  отсутствует  </a:t>
            </a:r>
            <a:r>
              <a:rPr lang="ru-RU" sz="2800" b="1" dirty="0">
                <a:solidFill>
                  <a:srgbClr val="002060"/>
                </a:solidFill>
                <a:latin typeface="Bookman Old Style" pitchFamily="18" charset="0"/>
              </a:rPr>
              <a:t>инструкция  вводного  инструктажа и инструкция первичного инструктажа, </a:t>
            </a:r>
            <a:r>
              <a:rPr lang="ru-RU" sz="2800" b="1" dirty="0" smtClean="0">
                <a:solidFill>
                  <a:srgbClr val="002060"/>
                </a:solidFill>
                <a:latin typeface="Bookman Old Style" pitchFamily="18" charset="0"/>
              </a:rPr>
              <a:t/>
            </a:r>
            <a:br>
              <a:rPr lang="ru-RU" sz="2800" b="1" dirty="0" smtClean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Bookman Old Style" pitchFamily="18" charset="0"/>
              </a:rPr>
              <a:t>- инструкции  </a:t>
            </a:r>
            <a:r>
              <a:rPr lang="ru-RU" sz="2800" b="1" dirty="0">
                <a:solidFill>
                  <a:srgbClr val="002060"/>
                </a:solidFill>
                <a:latin typeface="Bookman Old Style" pitchFamily="18" charset="0"/>
              </a:rPr>
              <a:t>по  охране  труда   разработаны  не  для  всех профессий  и  не по всем  видам работ.</a:t>
            </a:r>
            <a:br>
              <a:rPr lang="ru-RU" sz="2800" b="1" dirty="0">
                <a:solidFill>
                  <a:srgbClr val="002060"/>
                </a:solidFill>
                <a:latin typeface="Bookman Old Style" pitchFamily="18" charset="0"/>
              </a:rPr>
            </a:br>
            <a:endParaRPr lang="ru-RU" sz="2800" b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044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Проведение инструктажей:</a:t>
            </a:r>
            <a:r>
              <a:rPr lang="ru-RU" dirty="0"/>
              <a:t/>
            </a:r>
            <a:br>
              <a:rPr lang="ru-RU" dirty="0"/>
            </a:br>
            <a:r>
              <a:rPr lang="ru-RU" sz="3100" b="1" dirty="0">
                <a:latin typeface="Bookman Old Style" pitchFamily="18" charset="0"/>
              </a:rPr>
              <a:t> </a:t>
            </a:r>
            <a:br>
              <a:rPr lang="ru-RU" sz="3100" b="1" dirty="0">
                <a:latin typeface="Bookman Old Style" pitchFamily="18" charset="0"/>
              </a:rPr>
            </a:br>
            <a:r>
              <a:rPr lang="ru-RU" sz="3100" b="1" dirty="0">
                <a:latin typeface="Bookman Old Style" pitchFamily="18" charset="0"/>
              </a:rPr>
              <a:t>Инструктажи проводятся в соответствии с ГОСТ 12.0.004-90 «Организация  обучения  безопасности  труда. Общие положения» и с  Постановлением    от 13 января 2003 года   Минтруда РФ  N 1 и   Минобразования  РФ № 29 </a:t>
            </a:r>
          </a:p>
        </p:txBody>
      </p:sp>
    </p:spTree>
    <p:extLst>
      <p:ext uri="{BB962C8B-B14F-4D97-AF65-F5344CB8AC3E}">
        <p14:creationId xmlns:p14="http://schemas.microsoft.com/office/powerpoint/2010/main" val="35071047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2714"/>
          </a:xfrm>
        </p:spPr>
        <p:txBody>
          <a:bodyPr>
            <a:normAutofit fontScale="90000"/>
          </a:bodyPr>
          <a:lstStyle/>
          <a:p>
            <a:r>
              <a:rPr lang="ru-RU" sz="3100" b="1" u="sng" dirty="0">
                <a:solidFill>
                  <a:srgbClr val="C00000"/>
                </a:solidFill>
                <a:latin typeface="Bookman Old Style" pitchFamily="18" charset="0"/>
              </a:rPr>
              <a:t>Что проверяется: </a:t>
            </a:r>
            <a:r>
              <a:rPr lang="ru-RU" sz="3100" b="1" dirty="0">
                <a:latin typeface="Bookman Old Style" pitchFamily="18" charset="0"/>
              </a:rPr>
              <a:t/>
            </a:r>
            <a:br>
              <a:rPr lang="ru-RU" sz="3100" b="1" dirty="0">
                <a:latin typeface="Bookman Old Style" pitchFamily="18" charset="0"/>
              </a:rPr>
            </a:br>
            <a:r>
              <a:rPr lang="ru-RU" sz="3100" b="1" dirty="0">
                <a:latin typeface="Bookman Old Style" pitchFamily="18" charset="0"/>
              </a:rPr>
              <a:t>- </a:t>
            </a:r>
            <a:r>
              <a:rPr lang="ru-RU" sz="3100" b="1" dirty="0">
                <a:solidFill>
                  <a:srgbClr val="002060"/>
                </a:solidFill>
                <a:latin typeface="Bookman Old Style" pitchFamily="18" charset="0"/>
              </a:rPr>
              <a:t>наличие журналов вводного и повторного инструктажей</a:t>
            </a:r>
            <a:br>
              <a:rPr lang="ru-RU" sz="3100" b="1" dirty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ru-RU" sz="3100" b="1" dirty="0">
                <a:solidFill>
                  <a:srgbClr val="002060"/>
                </a:solidFill>
                <a:latin typeface="Bookman Old Style" pitchFamily="18" charset="0"/>
              </a:rPr>
              <a:t>- записи регистрации повторного (его периодичность),особенно внепланового и целевого инструктажей</a:t>
            </a:r>
            <a:br>
              <a:rPr lang="ru-RU" sz="3100" b="1" dirty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ru-RU" sz="3100" b="1" dirty="0">
                <a:solidFill>
                  <a:srgbClr val="002060"/>
                </a:solidFill>
                <a:latin typeface="Bookman Old Style" pitchFamily="18" charset="0"/>
              </a:rPr>
              <a:t>- правильность оформления записей в журналах</a:t>
            </a:r>
            <a:br>
              <a:rPr lang="ru-RU" sz="3100" b="1" dirty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ru-RU" sz="3100" b="1" dirty="0">
                <a:solidFill>
                  <a:srgbClr val="002060"/>
                </a:solidFill>
                <a:latin typeface="Bookman Old Style" pitchFamily="18" charset="0"/>
              </a:rPr>
              <a:t>- журнал выдачи инструктажей</a:t>
            </a:r>
            <a:br>
              <a:rPr lang="ru-RU" sz="3100" b="1" dirty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ru-RU" sz="3100" b="1" dirty="0">
                <a:solidFill>
                  <a:srgbClr val="002060"/>
                </a:solidFill>
                <a:latin typeface="Bookman Old Style" pitchFamily="18" charset="0"/>
              </a:rPr>
              <a:t>- журнал инструктажа по присвоению 1 группы по электробезопасности</a:t>
            </a:r>
            <a:br>
              <a:rPr lang="ru-RU" sz="3100" b="1" dirty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ru-RU" sz="3100" b="1" dirty="0">
                <a:solidFill>
                  <a:srgbClr val="002060"/>
                </a:solidFill>
                <a:latin typeface="Bookman Old Style" pitchFamily="18" charset="0"/>
              </a:rPr>
              <a:t>- </a:t>
            </a:r>
            <a:r>
              <a:rPr lang="ru-RU" sz="3100" b="1" dirty="0" smtClean="0">
                <a:solidFill>
                  <a:srgbClr val="002060"/>
                </a:solidFill>
                <a:latin typeface="Bookman Old Style" pitchFamily="18" charset="0"/>
              </a:rPr>
              <a:t>допуск проводившего </a:t>
            </a:r>
            <a:r>
              <a:rPr lang="ru-RU" sz="3100" b="1" dirty="0">
                <a:solidFill>
                  <a:srgbClr val="002060"/>
                </a:solidFill>
                <a:latin typeface="Bookman Old Style" pitchFamily="18" charset="0"/>
              </a:rPr>
              <a:t>инструктаж к группе по электробезопасности  (не менее 3 группы)</a:t>
            </a:r>
            <a:r>
              <a:rPr lang="ru-RU" dirty="0">
                <a:solidFill>
                  <a:srgbClr val="002060"/>
                </a:solidFill>
              </a:rPr>
              <a:t/>
            </a:r>
            <a:br>
              <a:rPr lang="ru-RU" dirty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12335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18658"/>
          </a:xfrm>
        </p:spPr>
        <p:txBody>
          <a:bodyPr>
            <a:normAutofit fontScale="90000"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Bookman Old Style" pitchFamily="18" charset="0"/>
              </a:rPr>
              <a:t>Типичные ошибки  и нарушения: </a:t>
            </a:r>
            <a:r>
              <a:rPr lang="ru-RU" sz="2800" b="1" dirty="0" smtClean="0">
                <a:solidFill>
                  <a:srgbClr val="C00000"/>
                </a:solidFill>
                <a:latin typeface="Bookman Old Style" pitchFamily="18" charset="0"/>
              </a:rPr>
              <a:t/>
            </a:r>
            <a:br>
              <a:rPr lang="ru-RU" sz="2800" b="1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2400" b="1" dirty="0" smtClean="0">
                <a:latin typeface="Bookman Old Style" pitchFamily="18" charset="0"/>
              </a:rPr>
              <a:t/>
            </a:r>
            <a:br>
              <a:rPr lang="ru-RU" sz="2400" b="1" dirty="0" smtClean="0">
                <a:latin typeface="Bookman Old Style" pitchFamily="18" charset="0"/>
              </a:rPr>
            </a:br>
            <a:r>
              <a:rPr lang="ru-RU" sz="2600" b="1" dirty="0" smtClean="0">
                <a:solidFill>
                  <a:srgbClr val="002060"/>
                </a:solidFill>
                <a:latin typeface="Bookman Old Style" pitchFamily="18" charset="0"/>
              </a:rPr>
              <a:t>- в  </a:t>
            </a:r>
            <a:r>
              <a:rPr lang="ru-RU" sz="2600" b="1" dirty="0">
                <a:solidFill>
                  <a:srgbClr val="002060"/>
                </a:solidFill>
                <a:latin typeface="Bookman Old Style" pitchFamily="18" charset="0"/>
              </a:rPr>
              <a:t>журнале  первичного, повторного инструктажа  отсутствуют  записи  о  прохождении  стажировки  и  допуску  к  работе, </a:t>
            </a:r>
            <a:r>
              <a:rPr lang="ru-RU" sz="2600" b="1" dirty="0" smtClean="0">
                <a:solidFill>
                  <a:srgbClr val="002060"/>
                </a:solidFill>
                <a:latin typeface="Bookman Old Style" pitchFamily="18" charset="0"/>
              </a:rPr>
              <a:t/>
            </a:r>
            <a:br>
              <a:rPr lang="ru-RU" sz="2600" b="1" dirty="0" smtClean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ru-RU" sz="2600" b="1" dirty="0" smtClean="0">
                <a:solidFill>
                  <a:srgbClr val="002060"/>
                </a:solidFill>
                <a:latin typeface="Bookman Old Style" pitchFamily="18" charset="0"/>
              </a:rPr>
              <a:t>- отсутствуют </a:t>
            </a:r>
            <a:r>
              <a:rPr lang="ru-RU" sz="2600" b="1" dirty="0">
                <a:solidFill>
                  <a:srgbClr val="002060"/>
                </a:solidFill>
                <a:latin typeface="Bookman Old Style" pitchFamily="18" charset="0"/>
              </a:rPr>
              <a:t>№ инструкций, по которым проходил инструктаж, </a:t>
            </a:r>
            <a:r>
              <a:rPr lang="ru-RU" sz="2600" b="1" dirty="0" smtClean="0">
                <a:solidFill>
                  <a:srgbClr val="002060"/>
                </a:solidFill>
                <a:latin typeface="Bookman Old Style" pitchFamily="18" charset="0"/>
              </a:rPr>
              <a:t/>
            </a:r>
            <a:br>
              <a:rPr lang="ru-RU" sz="2600" b="1" dirty="0" smtClean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ru-RU" sz="2600" b="1" dirty="0" smtClean="0">
                <a:solidFill>
                  <a:srgbClr val="002060"/>
                </a:solidFill>
                <a:latin typeface="Bookman Old Style" pitchFamily="18" charset="0"/>
              </a:rPr>
              <a:t>- отсутствуют </a:t>
            </a:r>
            <a:r>
              <a:rPr lang="ru-RU" sz="2600" b="1" dirty="0">
                <a:solidFill>
                  <a:srgbClr val="002060"/>
                </a:solidFill>
                <a:latin typeface="Bookman Old Style" pitchFamily="18" charset="0"/>
              </a:rPr>
              <a:t>подписи инструктируемых, </a:t>
            </a:r>
            <a:r>
              <a:rPr lang="ru-RU" sz="2600" b="1" dirty="0" smtClean="0">
                <a:solidFill>
                  <a:srgbClr val="002060"/>
                </a:solidFill>
                <a:latin typeface="Bookman Old Style" pitchFamily="18" charset="0"/>
              </a:rPr>
              <a:t/>
            </a:r>
            <a:br>
              <a:rPr lang="ru-RU" sz="2600" b="1" dirty="0" smtClean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ru-RU" sz="2600" b="1" dirty="0" smtClean="0">
                <a:solidFill>
                  <a:srgbClr val="002060"/>
                </a:solidFill>
                <a:latin typeface="Bookman Old Style" pitchFamily="18" charset="0"/>
              </a:rPr>
              <a:t>- не </a:t>
            </a:r>
            <a:r>
              <a:rPr lang="ru-RU" sz="2600" b="1" dirty="0">
                <a:solidFill>
                  <a:srgbClr val="002060"/>
                </a:solidFill>
                <a:latin typeface="Bookman Old Style" pitchFamily="18" charset="0"/>
              </a:rPr>
              <a:t>выделены записи внеплановых и целевых инструктажей, </a:t>
            </a:r>
            <a:r>
              <a:rPr lang="ru-RU" sz="2600" b="1" dirty="0" smtClean="0">
                <a:solidFill>
                  <a:srgbClr val="002060"/>
                </a:solidFill>
                <a:latin typeface="Bookman Old Style" pitchFamily="18" charset="0"/>
              </a:rPr>
              <a:t/>
            </a:r>
            <a:br>
              <a:rPr lang="ru-RU" sz="2600" b="1" dirty="0" smtClean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ru-RU" sz="2600" b="1" dirty="0" smtClean="0">
                <a:solidFill>
                  <a:srgbClr val="002060"/>
                </a:solidFill>
                <a:latin typeface="Bookman Old Style" pitchFamily="18" charset="0"/>
              </a:rPr>
              <a:t>- отсутствуют  </a:t>
            </a:r>
            <a:r>
              <a:rPr lang="ru-RU" sz="2600" b="1" dirty="0">
                <a:solidFill>
                  <a:srgbClr val="002060"/>
                </a:solidFill>
                <a:latin typeface="Bookman Old Style" pitchFamily="18" charset="0"/>
              </a:rPr>
              <a:t>списки  персонала, которому  присваивается  1 группа  по  электробезопасности, </a:t>
            </a:r>
            <a:r>
              <a:rPr lang="ru-RU" sz="2600" b="1" dirty="0" smtClean="0">
                <a:solidFill>
                  <a:srgbClr val="002060"/>
                </a:solidFill>
                <a:latin typeface="Bookman Old Style" pitchFamily="18" charset="0"/>
              </a:rPr>
              <a:t/>
            </a:r>
            <a:br>
              <a:rPr lang="ru-RU" sz="2600" b="1" dirty="0" smtClean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ru-RU" sz="2600" b="1" dirty="0" smtClean="0">
                <a:solidFill>
                  <a:srgbClr val="002060"/>
                </a:solidFill>
                <a:latin typeface="Bookman Old Style" pitchFamily="18" charset="0"/>
              </a:rPr>
              <a:t>- не  </a:t>
            </a:r>
            <a:r>
              <a:rPr lang="ru-RU" sz="2600" b="1" dirty="0">
                <a:solidFill>
                  <a:srgbClr val="002060"/>
                </a:solidFill>
                <a:latin typeface="Bookman Old Style" pitchFamily="18" charset="0"/>
              </a:rPr>
              <a:t>проводятся  инструктажи </a:t>
            </a:r>
            <a:r>
              <a:rPr lang="ru-RU" sz="2600" b="1" dirty="0" smtClean="0">
                <a:solidFill>
                  <a:srgbClr val="002060"/>
                </a:solidFill>
                <a:latin typeface="Bookman Old Style" pitchFamily="18" charset="0"/>
              </a:rPr>
              <a:t>для не  </a:t>
            </a:r>
            <a:r>
              <a:rPr lang="ru-RU" sz="2600" b="1" dirty="0">
                <a:solidFill>
                  <a:srgbClr val="002060"/>
                </a:solidFill>
                <a:latin typeface="Bookman Old Style" pitchFamily="18" charset="0"/>
              </a:rPr>
              <a:t>электрического  персонала </a:t>
            </a:r>
            <a:br>
              <a:rPr lang="ru-RU" sz="2600" b="1" dirty="0">
                <a:solidFill>
                  <a:srgbClr val="002060"/>
                </a:solidFill>
                <a:latin typeface="Bookman Old Style" pitchFamily="18" charset="0"/>
              </a:rPr>
            </a:br>
            <a:endParaRPr lang="ru-RU" sz="2600" b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65273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682"/>
          </a:xfrm>
        </p:spPr>
        <p:txBody>
          <a:bodyPr>
            <a:normAutofit/>
          </a:bodyPr>
          <a:lstStyle/>
          <a:p>
            <a:r>
              <a:rPr lang="ru-RU" sz="2800" b="1" u="sng" dirty="0">
                <a:solidFill>
                  <a:srgbClr val="C00000"/>
                </a:solidFill>
                <a:latin typeface="Bookman Old Style" pitchFamily="18" charset="0"/>
              </a:rPr>
              <a:t>Медицинские осмотры </a:t>
            </a:r>
            <a:r>
              <a:rPr lang="ru-RU" sz="2400" b="1" u="sng" dirty="0" smtClean="0">
                <a:latin typeface="Bookman Old Style" pitchFamily="18" charset="0"/>
              </a:rPr>
              <a:t/>
            </a:r>
            <a:br>
              <a:rPr lang="ru-RU" sz="2400" b="1" u="sng" dirty="0" smtClean="0">
                <a:latin typeface="Bookman Old Style" pitchFamily="18" charset="0"/>
              </a:rPr>
            </a:br>
            <a:r>
              <a:rPr lang="ru-RU" sz="2400" b="1" u="sng" dirty="0" smtClean="0">
                <a:latin typeface="Bookman Old Style" pitchFamily="18" charset="0"/>
              </a:rPr>
              <a:t/>
            </a:r>
            <a:br>
              <a:rPr lang="ru-RU" sz="2400" b="1" u="sng" dirty="0" smtClean="0">
                <a:latin typeface="Bookman Old Style" pitchFamily="18" charset="0"/>
              </a:rPr>
            </a:br>
            <a:r>
              <a:rPr lang="ru-RU" sz="2400" b="1" u="sng" dirty="0" smtClean="0">
                <a:solidFill>
                  <a:srgbClr val="C00000"/>
                </a:solidFill>
                <a:latin typeface="Bookman Old Style" pitchFamily="18" charset="0"/>
              </a:rPr>
              <a:t>Что </a:t>
            </a:r>
            <a:r>
              <a:rPr lang="ru-RU" sz="2400" b="1" u="sng" dirty="0">
                <a:solidFill>
                  <a:srgbClr val="C00000"/>
                </a:solidFill>
                <a:latin typeface="Bookman Old Style" pitchFamily="18" charset="0"/>
              </a:rPr>
              <a:t>проверяется</a:t>
            </a:r>
            <a:r>
              <a:rPr lang="ru-RU" sz="2400" b="1" u="sng" dirty="0">
                <a:latin typeface="Bookman Old Style" pitchFamily="18" charset="0"/>
              </a:rPr>
              <a:t>: </a:t>
            </a:r>
            <a:r>
              <a:rPr lang="ru-RU" sz="2400" b="1" u="sng" dirty="0" smtClean="0">
                <a:latin typeface="Bookman Old Style" pitchFamily="18" charset="0"/>
              </a:rPr>
              <a:t/>
            </a:r>
            <a:br>
              <a:rPr lang="ru-RU" sz="2400" b="1" u="sng" dirty="0" smtClean="0">
                <a:latin typeface="Bookman Old Style" pitchFamily="18" charset="0"/>
              </a:rPr>
            </a:br>
            <a:r>
              <a:rPr lang="ru-RU" sz="2400" b="1" dirty="0">
                <a:latin typeface="Bookman Old Style" pitchFamily="18" charset="0"/>
              </a:rPr>
              <a:t/>
            </a:r>
            <a:br>
              <a:rPr lang="ru-RU" sz="2400" b="1" dirty="0">
                <a:latin typeface="Bookman Old Style" pitchFamily="18" charset="0"/>
              </a:rPr>
            </a:br>
            <a: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  <a:t>- наличие утвержденных и согласованных Списков работников на ПМО</a:t>
            </a:r>
            <a:b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  <a:t>- наличие договора с ЛПУ и графика прохождения ПМО</a:t>
            </a:r>
            <a:b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  <a:t>- наличие заключительного акта прохождения ПМО</a:t>
            </a:r>
            <a:b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  <a:t>- оплата ПМО через бухгалтерию (сравнить сумму, перечисленную ЛПУ и количество прошедших ПМО).</a:t>
            </a:r>
            <a:b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</a:br>
            <a:endParaRPr lang="ru-RU" sz="2400" b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59212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2714"/>
          </a:xfrm>
        </p:spPr>
        <p:txBody>
          <a:bodyPr>
            <a:normAutofit fontScale="90000"/>
          </a:bodyPr>
          <a:lstStyle/>
          <a:p>
            <a:r>
              <a:rPr lang="ru-RU" sz="3100" b="1" dirty="0">
                <a:solidFill>
                  <a:srgbClr val="C00000"/>
                </a:solidFill>
                <a:latin typeface="Bookman Old Style" pitchFamily="18" charset="0"/>
              </a:rPr>
              <a:t>Типичные нарушения: </a:t>
            </a:r>
            <a:r>
              <a:rPr lang="ru-RU" sz="3100" b="1" dirty="0" smtClean="0">
                <a:solidFill>
                  <a:srgbClr val="C00000"/>
                </a:solidFill>
                <a:latin typeface="Bookman Old Style" pitchFamily="18" charset="0"/>
              </a:rPr>
              <a:t/>
            </a:r>
            <a:br>
              <a:rPr lang="ru-RU" sz="3100" b="1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3100" b="1" dirty="0" smtClean="0">
                <a:latin typeface="Bookman Old Style" pitchFamily="18" charset="0"/>
              </a:rPr>
              <a:t/>
            </a:r>
            <a:br>
              <a:rPr lang="ru-RU" sz="3100" b="1" dirty="0" smtClean="0">
                <a:latin typeface="Bookman Old Style" pitchFamily="18" charset="0"/>
              </a:rPr>
            </a:br>
            <a:r>
              <a:rPr lang="ru-RU" sz="3100" b="1" dirty="0" smtClean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  <a:t>-   оплата </a:t>
            </a:r>
            <a:r>
              <a:rPr lang="ru-RU" sz="31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  <a:t>ПМО за счет собственных средств работника или за счет стимулирующей части фонда оплаты труда, </a:t>
            </a:r>
            <a:r>
              <a:rPr lang="ru-RU" sz="3100" b="1" dirty="0" smtClean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  <a:t/>
            </a:r>
            <a:br>
              <a:rPr lang="ru-RU" sz="3100" b="1" dirty="0" smtClean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</a:br>
            <a:r>
              <a:rPr lang="ru-RU" sz="3100" b="1" dirty="0" smtClean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  <a:t>-  не </a:t>
            </a:r>
            <a:r>
              <a:rPr lang="ru-RU" sz="31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  <a:t>оплачиваются предварительные медосмотры, </a:t>
            </a:r>
            <a:r>
              <a:rPr lang="ru-RU" sz="3100" b="1" dirty="0" smtClean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  <a:t/>
            </a:r>
            <a:br>
              <a:rPr lang="ru-RU" sz="3100" b="1" dirty="0" smtClean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</a:br>
            <a:r>
              <a:rPr lang="ru-RU" sz="3100" b="1" dirty="0" smtClean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  <a:t>- не </a:t>
            </a:r>
            <a:r>
              <a:rPr lang="ru-RU" sz="31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  <a:t>все работники включаются в поименный список, </a:t>
            </a:r>
            <a:r>
              <a:rPr lang="ru-RU" sz="3100" b="1" dirty="0" smtClean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  <a:t/>
            </a:r>
            <a:br>
              <a:rPr lang="ru-RU" sz="3100" b="1" dirty="0" smtClean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</a:br>
            <a:r>
              <a:rPr lang="ru-RU" sz="3100" b="1" dirty="0" smtClean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  <a:t>- отсутствует </a:t>
            </a:r>
            <a:r>
              <a:rPr lang="ru-RU" sz="31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  <a:t>заключительный акт ЛПУ.</a:t>
            </a:r>
            <a:r>
              <a:rPr lang="ru-RU" dirty="0">
                <a:solidFill>
                  <a:schemeClr val="accent6">
                    <a:lumMod val="25000"/>
                  </a:schemeClr>
                </a:solidFill>
              </a:rPr>
              <a:t/>
            </a:r>
            <a:br>
              <a:rPr lang="ru-RU" dirty="0">
                <a:solidFill>
                  <a:schemeClr val="accent6">
                    <a:lumMod val="25000"/>
                  </a:schemeClr>
                </a:solidFill>
              </a:rPr>
            </a:br>
            <a:endParaRPr lang="ru-RU" dirty="0">
              <a:solidFill>
                <a:schemeClr val="accent6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75300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78698"/>
          </a:xfrm>
        </p:spPr>
        <p:txBody>
          <a:bodyPr>
            <a:normAutofit/>
          </a:bodyPr>
          <a:lstStyle/>
          <a:p>
            <a:r>
              <a:rPr lang="ru-RU" sz="2800" b="1" u="sng" dirty="0">
                <a:solidFill>
                  <a:srgbClr val="C00000"/>
                </a:solidFill>
                <a:latin typeface="Bookman Old Style" pitchFamily="18" charset="0"/>
              </a:rPr>
              <a:t>Средства индивидуальной защиты </a:t>
            </a:r>
            <a:r>
              <a:rPr lang="ru-RU" sz="2800" b="1" u="sng" dirty="0" smtClean="0">
                <a:solidFill>
                  <a:srgbClr val="C00000"/>
                </a:solidFill>
                <a:latin typeface="Bookman Old Style" pitchFamily="18" charset="0"/>
              </a:rPr>
              <a:t/>
            </a:r>
            <a:br>
              <a:rPr lang="ru-RU" sz="2800" b="1" u="sng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2400" b="1" dirty="0">
                <a:solidFill>
                  <a:srgbClr val="C00000"/>
                </a:solidFill>
                <a:latin typeface="Bookman Old Style" pitchFamily="18" charset="0"/>
              </a:rPr>
              <a:t/>
            </a:r>
            <a:br>
              <a:rPr lang="ru-RU" sz="2400" b="1" dirty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2000" b="1" i="1" dirty="0">
                <a:solidFill>
                  <a:srgbClr val="7030A0"/>
                </a:solidFill>
                <a:latin typeface="Bookman Old Style" pitchFamily="18" charset="0"/>
              </a:rPr>
              <a:t>ст. 221 ТК </a:t>
            </a:r>
            <a:r>
              <a:rPr lang="ru-RU" sz="2000" b="1" i="1" dirty="0" smtClean="0">
                <a:solidFill>
                  <a:srgbClr val="7030A0"/>
                </a:solidFill>
                <a:latin typeface="Bookman Old Style" pitchFamily="18" charset="0"/>
              </a:rPr>
              <a:t>РФ, приказ МЗСР </a:t>
            </a:r>
            <a:r>
              <a:rPr lang="ru-RU" sz="2000" b="1" i="1" dirty="0">
                <a:solidFill>
                  <a:srgbClr val="7030A0"/>
                </a:solidFill>
                <a:latin typeface="Bookman Old Style" pitchFamily="18" charset="0"/>
              </a:rPr>
              <a:t>от 1.06.2009 г. № 290 н </a:t>
            </a:r>
            <a:r>
              <a:rPr lang="ru-RU" sz="2000" b="1" i="1" dirty="0" smtClean="0">
                <a:solidFill>
                  <a:srgbClr val="7030A0"/>
                </a:solidFill>
                <a:latin typeface="Bookman Old Style" pitchFamily="18" charset="0"/>
              </a:rPr>
              <a:t/>
            </a:r>
            <a:br>
              <a:rPr lang="ru-RU" sz="2000" b="1" i="1" dirty="0" smtClean="0">
                <a:solidFill>
                  <a:srgbClr val="7030A0"/>
                </a:solidFill>
                <a:latin typeface="Bookman Old Style" pitchFamily="18" charset="0"/>
              </a:rPr>
            </a:br>
            <a:r>
              <a:rPr lang="ru-RU" sz="2400" b="1" u="sng" dirty="0" smtClean="0">
                <a:solidFill>
                  <a:srgbClr val="C00000"/>
                </a:solidFill>
                <a:latin typeface="Bookman Old Style" pitchFamily="18" charset="0"/>
              </a:rPr>
              <a:t>Что </a:t>
            </a:r>
            <a:r>
              <a:rPr lang="ru-RU" sz="2400" b="1" u="sng" dirty="0">
                <a:solidFill>
                  <a:srgbClr val="C00000"/>
                </a:solidFill>
                <a:latin typeface="Bookman Old Style" pitchFamily="18" charset="0"/>
              </a:rPr>
              <a:t>проверяется: </a:t>
            </a:r>
            <a:r>
              <a:rPr lang="ru-RU" sz="2400" b="1" u="sng" dirty="0" smtClean="0">
                <a:solidFill>
                  <a:srgbClr val="C00000"/>
                </a:solidFill>
                <a:latin typeface="Bookman Old Style" pitchFamily="18" charset="0"/>
              </a:rPr>
              <a:t/>
            </a:r>
            <a:br>
              <a:rPr lang="ru-RU" sz="2400" b="1" u="sng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2400" b="1" dirty="0">
                <a:solidFill>
                  <a:srgbClr val="C00000"/>
                </a:solidFill>
                <a:latin typeface="Bookman Old Style" pitchFamily="18" charset="0"/>
              </a:rPr>
              <a:t/>
            </a:r>
            <a:br>
              <a:rPr lang="ru-RU" sz="2400" b="1" dirty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24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  <a:t>- утвержденный и согласованный Перечень профессий, должностей на бесплатную выдачу СИЗ</a:t>
            </a:r>
            <a:br>
              <a:rPr lang="ru-RU" sz="24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</a:br>
            <a:r>
              <a:rPr lang="ru-RU" sz="24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  <a:t>- наличие сертификатов или деклараций соответствия на каждую единицу СИЗ</a:t>
            </a:r>
            <a:br>
              <a:rPr lang="ru-RU" sz="24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</a:br>
            <a:r>
              <a:rPr lang="ru-RU" sz="24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  <a:t>- накладные на приобретение СИЗ и их соответствие на нормативную потребность</a:t>
            </a:r>
            <a:br>
              <a:rPr lang="ru-RU" sz="24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</a:br>
            <a:r>
              <a:rPr lang="ru-RU" sz="24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  <a:t>- наличие карточек бесплатной выдачи СИЗ ( их соответствие форме и сдача СИЗ по истечению срока носки</a:t>
            </a:r>
            <a:r>
              <a:rPr lang="ru-RU" sz="2400" b="1" dirty="0">
                <a:latin typeface="Bookman Old Style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05122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5458618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Bookman Old Style" pitchFamily="18" charset="0"/>
              </a:rPr>
              <a:t>Целью проведения проверки является выявление нарушений трудового законодательства и законодательства об охране труда в образовательных организациях и их устранение. Данная проверка является мерой профилактики соответствующих правонарушений и случаев привлечения руководителей к административной ответственности со стороны надзорных органов при проведении соответствующих проверок с их стороны.</a:t>
            </a:r>
            <a:br>
              <a:rPr lang="ru-RU" sz="2800" b="1" dirty="0">
                <a:solidFill>
                  <a:srgbClr val="002060"/>
                </a:solidFill>
                <a:latin typeface="Bookman Old Style" pitchFamily="18" charset="0"/>
              </a:rPr>
            </a:br>
            <a:endParaRPr lang="ru-RU" sz="2800" b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94836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682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rgbClr val="C00000"/>
                </a:solidFill>
                <a:latin typeface="Bookman Old Style" pitchFamily="18" charset="0"/>
              </a:rPr>
              <a:t>Типичные нарушения: </a:t>
            </a:r>
            <a:r>
              <a:rPr lang="ru-RU" sz="3200" b="1" dirty="0" smtClean="0">
                <a:solidFill>
                  <a:srgbClr val="C00000"/>
                </a:solidFill>
                <a:latin typeface="Bookman Old Style" pitchFamily="18" charset="0"/>
              </a:rPr>
              <a:t> </a:t>
            </a:r>
            <a:br>
              <a:rPr lang="ru-RU" sz="3200" b="1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3200" b="1" dirty="0" smtClean="0">
                <a:latin typeface="Bookman Old Style" pitchFamily="18" charset="0"/>
              </a:rPr>
              <a:t/>
            </a:r>
            <a:br>
              <a:rPr lang="ru-RU" sz="3200" b="1" dirty="0" smtClean="0">
                <a:latin typeface="Bookman Old Style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Bookman Old Style" pitchFamily="18" charset="0"/>
              </a:rPr>
              <a:t>- отсутствие </a:t>
            </a:r>
            <a:r>
              <a:rPr lang="ru-RU" sz="3200" b="1" dirty="0">
                <a:solidFill>
                  <a:srgbClr val="002060"/>
                </a:solidFill>
                <a:latin typeface="Bookman Old Style" pitchFamily="18" charset="0"/>
              </a:rPr>
              <a:t>утвержденного Перечня СИЗ, </a:t>
            </a:r>
            <a:r>
              <a:rPr lang="ru-RU" sz="3200" b="1" dirty="0" smtClean="0">
                <a:solidFill>
                  <a:srgbClr val="002060"/>
                </a:solidFill>
                <a:latin typeface="Bookman Old Style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Bookman Old Style" pitchFamily="18" charset="0"/>
              </a:rPr>
              <a:t>- отсутствие </a:t>
            </a:r>
            <a:r>
              <a:rPr lang="ru-RU" sz="3200" b="1" dirty="0">
                <a:solidFill>
                  <a:srgbClr val="002060"/>
                </a:solidFill>
                <a:latin typeface="Bookman Old Style" pitchFamily="18" charset="0"/>
              </a:rPr>
              <a:t>сертификатов, </a:t>
            </a:r>
            <a:r>
              <a:rPr lang="ru-RU" sz="3200" b="1" dirty="0" smtClean="0">
                <a:solidFill>
                  <a:srgbClr val="002060"/>
                </a:solidFill>
                <a:latin typeface="Bookman Old Style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Bookman Old Style" pitchFamily="18" charset="0"/>
              </a:rPr>
              <a:t>- отсутствие </a:t>
            </a:r>
            <a:r>
              <a:rPr lang="ru-RU" sz="3200" b="1" dirty="0">
                <a:solidFill>
                  <a:srgbClr val="002060"/>
                </a:solidFill>
                <a:latin typeface="Bookman Old Style" pitchFamily="18" charset="0"/>
              </a:rPr>
              <a:t>либо не полностью  заполнение  карточек выдачи СИЗ, </a:t>
            </a:r>
            <a:r>
              <a:rPr lang="ru-RU" sz="3200" b="1" dirty="0" smtClean="0">
                <a:solidFill>
                  <a:srgbClr val="002060"/>
                </a:solidFill>
                <a:latin typeface="Bookman Old Style" pitchFamily="18" charset="0"/>
              </a:rPr>
              <a:t>- отсутствие </a:t>
            </a:r>
            <a:r>
              <a:rPr lang="ru-RU" sz="3200" b="1" dirty="0">
                <a:solidFill>
                  <a:srgbClr val="002060"/>
                </a:solidFill>
                <a:latin typeface="Bookman Old Style" pitchFamily="18" charset="0"/>
              </a:rPr>
              <a:t>отметок в карточке о сдаче СИЗ, </a:t>
            </a:r>
            <a:r>
              <a:rPr lang="ru-RU" sz="3200" b="1" dirty="0" smtClean="0">
                <a:solidFill>
                  <a:srgbClr val="002060"/>
                </a:solidFill>
                <a:latin typeface="Bookman Old Style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Bookman Old Style" pitchFamily="18" charset="0"/>
              </a:rPr>
              <a:t>- приобретение </a:t>
            </a:r>
            <a:r>
              <a:rPr lang="ru-RU" sz="3200" b="1" dirty="0">
                <a:solidFill>
                  <a:srgbClr val="002060"/>
                </a:solidFill>
                <a:latin typeface="Bookman Old Style" pitchFamily="18" charset="0"/>
              </a:rPr>
              <a:t>СИЗ за счет собственных средств работника.</a:t>
            </a:r>
            <a:br>
              <a:rPr lang="ru-RU" sz="3200" b="1" dirty="0">
                <a:solidFill>
                  <a:srgbClr val="002060"/>
                </a:solidFill>
                <a:latin typeface="Bookman Old Style" pitchFamily="18" charset="0"/>
              </a:rPr>
            </a:br>
            <a:endParaRPr lang="ru-RU" sz="3200" b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05707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8553218"/>
              </p:ext>
            </p:extLst>
          </p:nvPr>
        </p:nvGraphicFramePr>
        <p:xfrm>
          <a:off x="611560" y="620689"/>
          <a:ext cx="7920880" cy="2833816"/>
        </p:xfrm>
        <a:graphic>
          <a:graphicData uri="http://schemas.openxmlformats.org/drawingml/2006/table">
            <a:tbl>
              <a:tblPr firstRow="1" firstCol="1" bandRow="1"/>
              <a:tblGrid>
                <a:gridCol w="393516"/>
                <a:gridCol w="452270"/>
                <a:gridCol w="676356"/>
                <a:gridCol w="676356"/>
                <a:gridCol w="3965906"/>
                <a:gridCol w="324514"/>
                <a:gridCol w="1431962"/>
              </a:tblGrid>
              <a:tr h="1138804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Тема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«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Основные вопросы соблюдения  трудового законодательства по охране труда»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Территориальная организация Профсоюза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_______________________________________________________________________________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08118"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Наименование образовательной организации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______________________________________________________________________________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Ф.И.О. исполнителя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________________________________________________________________________________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46746"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Должность исполнителя ________________________________________________________________________________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06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0613315"/>
              </p:ext>
            </p:extLst>
          </p:nvPr>
        </p:nvGraphicFramePr>
        <p:xfrm>
          <a:off x="467542" y="3501006"/>
          <a:ext cx="8136905" cy="2376265"/>
        </p:xfrm>
        <a:graphic>
          <a:graphicData uri="http://schemas.openxmlformats.org/drawingml/2006/table">
            <a:tbl>
              <a:tblPr firstRow="1" firstCol="1" bandRow="1"/>
              <a:tblGrid>
                <a:gridCol w="540958"/>
                <a:gridCol w="6515828"/>
                <a:gridCol w="1080119"/>
              </a:tblGrid>
              <a:tr h="39223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Вопросы, подлежащие проверке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Результат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248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    Количество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работников в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проверенном учреждении                      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476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2.     Наличие СУОТ / Положение об организации охраны труда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248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Специальная оценка условий труда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3.1.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Кол-во рабочих мест, прошедших СОУТ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2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3.2.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Кол-во рабочих мест по действующей АРМ (до 2018г.)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2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3.3.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Кол-во рабочих мест с классом 3.1/3.2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088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Bookman Old Style" pitchFamily="18" charset="0"/>
              </a:rPr>
              <a:t/>
            </a:r>
            <a:br>
              <a:rPr lang="ru-RU" sz="2800" b="1" dirty="0" smtClean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Bookman Old Style" pitchFamily="18" charset="0"/>
              </a:rPr>
              <a:t>При проведении проверки внештатный правовой и технический инспекторы труда могут также оказывать консультативную и методическую помощь в следующих случаях:</a:t>
            </a:r>
            <a:br>
              <a:rPr lang="ru-RU" sz="2800" b="1" dirty="0" smtClean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ru-RU" sz="2800" dirty="0" smtClean="0">
                <a:solidFill>
                  <a:srgbClr val="002060"/>
                </a:solidFill>
                <a:latin typeface="Bookman Old Style" pitchFamily="18" charset="0"/>
              </a:rPr>
              <a:t/>
            </a:r>
            <a:br>
              <a:rPr lang="ru-RU" sz="2800" dirty="0" smtClean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ru-RU" sz="2800" b="1" i="1" dirty="0" smtClean="0">
                <a:solidFill>
                  <a:srgbClr val="C00000"/>
                </a:solidFill>
                <a:latin typeface="Bookman Old Style" pitchFamily="18" charset="0"/>
              </a:rPr>
              <a:t>- руководителям образовательных организаций, если он является членом Профсоюза, а первичная профсоюзная организация объединяет более половины работников;</a:t>
            </a:r>
            <a:br>
              <a:rPr lang="ru-RU" sz="2800" b="1" i="1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2800" b="1" i="1" dirty="0" smtClean="0">
                <a:solidFill>
                  <a:srgbClr val="C00000"/>
                </a:solidFill>
                <a:latin typeface="Bookman Old Style" pitchFamily="18" charset="0"/>
              </a:rPr>
              <a:t/>
            </a:r>
            <a:br>
              <a:rPr lang="ru-RU" sz="2800" b="1" i="1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2800" dirty="0" smtClean="0">
                <a:solidFill>
                  <a:srgbClr val="C00000"/>
                </a:solidFill>
                <a:latin typeface="Bookman Old Style" pitchFamily="18" charset="0"/>
              </a:rPr>
              <a:t>- </a:t>
            </a:r>
            <a:r>
              <a:rPr lang="ru-RU" sz="2800" b="1" i="1" dirty="0" smtClean="0">
                <a:solidFill>
                  <a:srgbClr val="C00000"/>
                </a:solidFill>
                <a:latin typeface="Bookman Old Style" pitchFamily="18" charset="0"/>
              </a:rPr>
              <a:t>профкомам первичных профсоюзных организаций, которые объединяют более половины работников.</a:t>
            </a:r>
            <a:br>
              <a:rPr lang="ru-RU" sz="2800" b="1" i="1" dirty="0" smtClean="0">
                <a:solidFill>
                  <a:srgbClr val="C00000"/>
                </a:solidFill>
                <a:latin typeface="Bookman Old Style" pitchFamily="18" charset="0"/>
              </a:rPr>
            </a:br>
            <a:endParaRPr lang="ru-RU" sz="2800" b="1" i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723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6178698"/>
          </a:xfrm>
        </p:spPr>
        <p:txBody>
          <a:bodyPr>
            <a:noAutofit/>
          </a:bodyPr>
          <a:lstStyle/>
          <a:p>
            <a:pPr algn="l"/>
            <a:r>
              <a:rPr lang="ru-RU" sz="2800" b="1" dirty="0">
                <a:solidFill>
                  <a:srgbClr val="FF0000"/>
                </a:solidFill>
                <a:latin typeface="Bookman Old Style" pitchFamily="18" charset="0"/>
              </a:rPr>
              <a:t>Объектами  проверки  являются: </a:t>
            </a:r>
            <a:r>
              <a:rPr lang="ru-RU" sz="2800" b="1" dirty="0" smtClean="0">
                <a:latin typeface="Bookman Old Style" pitchFamily="18" charset="0"/>
              </a:rPr>
              <a:t/>
            </a:r>
            <a:br>
              <a:rPr lang="ru-RU" sz="2800" b="1" dirty="0" smtClean="0">
                <a:latin typeface="Bookman Old Style" pitchFamily="18" charset="0"/>
              </a:rPr>
            </a:b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Bookman Old Style" pitchFamily="18" charset="0"/>
              </a:rPr>
              <a:t>- система 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Bookman Old Style" pitchFamily="18" charset="0"/>
              </a:rPr>
              <a:t>управления охраной труда (СУОТ), 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Bookman Old Style" pitchFamily="18" charset="0"/>
              </a:rPr>
              <a:t/>
            </a:r>
            <a:b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Bookman Old Style" pitchFamily="18" charset="0"/>
              </a:rPr>
            </a:br>
            <a:r>
              <a:rPr lang="ru-RU" sz="2800" b="1" dirty="0" smtClean="0">
                <a:solidFill>
                  <a:srgbClr val="C00000"/>
                </a:solidFill>
                <a:latin typeface="Bookman Old Style" pitchFamily="18" charset="0"/>
              </a:rPr>
              <a:t>-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Bookman Old Style" pitchFamily="18" charset="0"/>
              </a:rPr>
              <a:t> итоги 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Bookman Old Style" pitchFamily="18" charset="0"/>
              </a:rPr>
              <a:t>проведения специальной оценки условий труда (СОУТ), 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Bookman Old Style" pitchFamily="18" charset="0"/>
              </a:rPr>
              <a:t/>
            </a:r>
            <a:b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Bookman Old Style" pitchFamily="18" charset="0"/>
              </a:rPr>
            </a:br>
            <a:r>
              <a:rPr lang="ru-RU" sz="2800" b="1" dirty="0" smtClean="0">
                <a:solidFill>
                  <a:srgbClr val="C00000"/>
                </a:solidFill>
                <a:latin typeface="Bookman Old Style" pitchFamily="18" charset="0"/>
              </a:rPr>
              <a:t>-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Bookman Old Style" pitchFamily="18" charset="0"/>
              </a:rPr>
              <a:t> комиссии 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Bookman Old Style" pitchFamily="18" charset="0"/>
              </a:rPr>
              <a:t>по охране труда и по проверке знаний ОТ, 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Bookman Old Style" pitchFamily="18" charset="0"/>
              </a:rPr>
              <a:t/>
            </a:r>
            <a:b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Bookman Old Style" pitchFamily="18" charset="0"/>
              </a:rPr>
            </a:br>
            <a:r>
              <a:rPr lang="ru-RU" sz="2800" b="1" dirty="0" smtClean="0">
                <a:solidFill>
                  <a:srgbClr val="C00000"/>
                </a:solidFill>
                <a:latin typeface="Bookman Old Style" pitchFamily="18" charset="0"/>
              </a:rPr>
              <a:t>-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Bookman Old Style" pitchFamily="18" charset="0"/>
              </a:rPr>
              <a:t> инструкции 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Bookman Old Style" pitchFamily="18" charset="0"/>
              </a:rPr>
              <a:t>по охране труда и проведение инструктажей, 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Bookman Old Style" pitchFamily="18" charset="0"/>
              </a:rPr>
              <a:t/>
            </a:r>
            <a:b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Bookman Old Style" pitchFamily="18" charset="0"/>
              </a:rPr>
            </a:br>
            <a:r>
              <a:rPr lang="ru-RU" sz="2800" b="1" dirty="0" smtClean="0">
                <a:solidFill>
                  <a:srgbClr val="C00000"/>
                </a:solidFill>
                <a:latin typeface="Bookman Old Style" pitchFamily="18" charset="0"/>
              </a:rPr>
              <a:t>-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Bookman Old Style" pitchFamily="18" charset="0"/>
              </a:rPr>
              <a:t> проведение 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Bookman Old Style" pitchFamily="18" charset="0"/>
              </a:rPr>
              <a:t>периодических медицинских 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Bookman Old Style" pitchFamily="18" charset="0"/>
              </a:rPr>
              <a:t>осмотров</a:t>
            </a:r>
            <a:b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Bookman Old Style" pitchFamily="18" charset="0"/>
              </a:rPr>
            </a:br>
            <a:r>
              <a:rPr lang="ru-RU" sz="2800" b="1" dirty="0" smtClean="0">
                <a:solidFill>
                  <a:srgbClr val="C00000"/>
                </a:solidFill>
                <a:latin typeface="Bookman Old Style" pitchFamily="18" charset="0"/>
              </a:rPr>
              <a:t>-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Bookman Old Style" pitchFamily="18" charset="0"/>
              </a:rPr>
              <a:t> обеспечение 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Bookman Old Style" pitchFamily="18" charset="0"/>
              </a:rPr>
              <a:t>средствами индивидуальной защиты.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2800" dirty="0">
                <a:solidFill>
                  <a:schemeClr val="accent1">
                    <a:lumMod val="50000"/>
                  </a:schemeClr>
                </a:solidFill>
              </a:rPr>
            </a:b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270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76672"/>
            <a:ext cx="8229600" cy="5832648"/>
          </a:xfrm>
        </p:spPr>
        <p:txBody>
          <a:bodyPr>
            <a:normAutofit fontScale="90000"/>
          </a:bodyPr>
          <a:lstStyle/>
          <a:p>
            <a:r>
              <a:rPr lang="ru-RU" sz="2400" b="1" u="sng" dirty="0">
                <a:solidFill>
                  <a:srgbClr val="C00000"/>
                </a:solidFill>
                <a:latin typeface="Bookman Old Style" pitchFamily="18" charset="0"/>
              </a:rPr>
              <a:t>Система управления охраной труда</a:t>
            </a:r>
            <a:r>
              <a:rPr lang="ru-RU" sz="2400" dirty="0">
                <a:latin typeface="Bookman Old Style" pitchFamily="18" charset="0"/>
              </a:rPr>
              <a:t/>
            </a:r>
            <a:br>
              <a:rPr lang="ru-RU" sz="2400" dirty="0">
                <a:latin typeface="Bookman Old Style" pitchFamily="18" charset="0"/>
              </a:rPr>
            </a:br>
            <a:r>
              <a:rPr lang="ru-RU" sz="2400" b="1" dirty="0">
                <a:latin typeface="Bookman Old Style" pitchFamily="18" charset="0"/>
              </a:rPr>
              <a:t> </a:t>
            </a:r>
            <a:r>
              <a:rPr lang="ru-RU" sz="2400" dirty="0">
                <a:latin typeface="Bookman Old Style" pitchFamily="18" charset="0"/>
              </a:rPr>
              <a:t/>
            </a:r>
            <a:br>
              <a:rPr lang="ru-RU" sz="2400" dirty="0">
                <a:latin typeface="Bookman Old Style" pitchFamily="18" charset="0"/>
              </a:rPr>
            </a:br>
            <a:r>
              <a:rPr lang="ru-RU" sz="2400" b="1" dirty="0">
                <a:latin typeface="Bookman Old Style" pitchFamily="18" charset="0"/>
              </a:rPr>
              <a:t>	</a:t>
            </a:r>
            <a:r>
              <a:rPr lang="ru-RU" sz="24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  <a:t>Статья 212 Трудового Кодекса Российской Федерации «Обязанность работодателя по обеспечению безопасных условий и охраны труда»  в обязанность работодателя включает создание и функционирование системы управления охраной труда (СУОТ) (внесено в ТК 28.12.2013г</a:t>
            </a:r>
            <a:r>
              <a:rPr lang="ru-RU" sz="2400" b="1" dirty="0" smtClean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  <a:t>. Федеральным </a:t>
            </a:r>
            <a:r>
              <a:rPr lang="ru-RU" sz="24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  <a:t>законом № 421-ФЗ). Создание СУОТ – это законодательное требование норм охраны труда, неисполнение которого наказывается штрафными санкциями. </a:t>
            </a:r>
            <a:r>
              <a:rPr lang="ru-RU" sz="2400" b="1" dirty="0" smtClean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  <a:t/>
            </a:r>
            <a:br>
              <a:rPr lang="ru-RU" sz="2400" b="1" dirty="0" smtClean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700" b="1" i="1" dirty="0">
                <a:solidFill>
                  <a:srgbClr val="C00000"/>
                </a:solidFill>
                <a:latin typeface="Bookman Old Style" pitchFamily="18" charset="0"/>
              </a:rPr>
              <a:t>При отсутствии СУОТ необходимо  смотреть Положение об организации охраны труда. </a:t>
            </a:r>
            <a:br>
              <a:rPr lang="ru-RU" sz="2700" b="1" i="1" dirty="0">
                <a:solidFill>
                  <a:srgbClr val="C00000"/>
                </a:solidFill>
                <a:latin typeface="Bookman Old Style" pitchFamily="18" charset="0"/>
              </a:rPr>
            </a:br>
            <a:endParaRPr lang="ru-RU" sz="2700" b="1" i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7785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 fontScale="90000"/>
          </a:bodyPr>
          <a:lstStyle/>
          <a:p>
            <a:pPr algn="l"/>
            <a:r>
              <a:rPr lang="ru-RU" sz="2800" b="1" u="sng" dirty="0" smtClean="0">
                <a:solidFill>
                  <a:srgbClr val="C00000"/>
                </a:solidFill>
                <a:latin typeface="Bookman Old Style" pitchFamily="18" charset="0"/>
              </a:rPr>
              <a:t>     Специальная </a:t>
            </a:r>
            <a:r>
              <a:rPr lang="ru-RU" sz="2800" b="1" u="sng" dirty="0">
                <a:solidFill>
                  <a:srgbClr val="C00000"/>
                </a:solidFill>
                <a:latin typeface="Bookman Old Style" pitchFamily="18" charset="0"/>
              </a:rPr>
              <a:t>оценка условий труда</a:t>
            </a:r>
            <a:r>
              <a:rPr lang="ru-RU" dirty="0">
                <a:solidFill>
                  <a:srgbClr val="C00000"/>
                </a:solidFill>
              </a:rPr>
              <a:t/>
            </a:r>
            <a:br>
              <a:rPr lang="ru-RU" dirty="0">
                <a:solidFill>
                  <a:srgbClr val="C00000"/>
                </a:solidFill>
              </a:rPr>
            </a:br>
            <a:r>
              <a:rPr lang="ru-RU" dirty="0" smtClean="0">
                <a:solidFill>
                  <a:srgbClr val="C00000"/>
                </a:solidFill>
              </a:rPr>
              <a:t>                  </a:t>
            </a:r>
            <a:r>
              <a:rPr lang="ru-RU" sz="2400" b="1" u="sng" dirty="0" smtClean="0">
                <a:solidFill>
                  <a:srgbClr val="C00000"/>
                </a:solidFill>
                <a:latin typeface="Bookman Old Style" pitchFamily="18" charset="0"/>
              </a:rPr>
              <a:t>Что </a:t>
            </a:r>
            <a:r>
              <a:rPr lang="ru-RU" sz="2400" b="1" u="sng" dirty="0">
                <a:solidFill>
                  <a:srgbClr val="C00000"/>
                </a:solidFill>
                <a:latin typeface="Bookman Old Style" pitchFamily="18" charset="0"/>
              </a:rPr>
              <a:t>проверяется:</a:t>
            </a:r>
            <a:r>
              <a:rPr lang="ru-RU" sz="2400" b="1" dirty="0">
                <a:solidFill>
                  <a:srgbClr val="C00000"/>
                </a:solidFill>
                <a:latin typeface="Bookman Old Style" pitchFamily="18" charset="0"/>
              </a:rPr>
              <a:t/>
            </a:r>
            <a:br>
              <a:rPr lang="ru-RU" sz="2400" b="1" dirty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2400" b="1" dirty="0">
                <a:latin typeface="Bookman Old Style" pitchFamily="18" charset="0"/>
              </a:rPr>
              <a:t>- </a:t>
            </a:r>
            <a:r>
              <a:rPr lang="ru-RU" sz="24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  <a:t>лицензия и аккредитация организации, проводившей СОУТ, сверка с Реестром Министерства труда РФ, договор на проведение СОУТ</a:t>
            </a:r>
            <a:br>
              <a:rPr lang="ru-RU" sz="24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</a:br>
            <a:r>
              <a:rPr lang="ru-RU" sz="24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  <a:t>- приказы о проведении СОУТ, о создании комиссии по проведению СОУТ, график проведения СОУТ, перечень рабочих мест, подлежащих СОУТ, приказ об утверждении </a:t>
            </a:r>
            <a:r>
              <a:rPr lang="ru-RU" sz="2400" b="1" dirty="0" smtClean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  <a:t>итогов</a:t>
            </a:r>
            <a:r>
              <a:rPr lang="ru-RU" sz="24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  <a:t/>
            </a:r>
            <a:br>
              <a:rPr lang="ru-RU" sz="24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</a:br>
            <a:r>
              <a:rPr lang="ru-RU" sz="24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  <a:t>- Положение или регламент работы комиссии</a:t>
            </a:r>
            <a:br>
              <a:rPr lang="ru-RU" sz="24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</a:br>
            <a:r>
              <a:rPr lang="ru-RU" sz="24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  <a:t>- протоколы заседания комиссии</a:t>
            </a:r>
            <a:br>
              <a:rPr lang="ru-RU" sz="24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</a:br>
            <a:r>
              <a:rPr lang="ru-RU" sz="24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  <a:t>- сводная ведомость СОУТ</a:t>
            </a:r>
            <a:br>
              <a:rPr lang="ru-RU" sz="24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</a:br>
            <a:r>
              <a:rPr lang="ru-RU" sz="24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  <a:t>- заключение эксперта</a:t>
            </a:r>
            <a:br>
              <a:rPr lang="ru-RU" sz="24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</a:br>
            <a:r>
              <a:rPr lang="ru-RU" sz="24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  <a:t>- наличие подписей всех членов комиссии и подписей ознакомления работников в картах СОУТ</a:t>
            </a:r>
            <a:br>
              <a:rPr lang="ru-RU" sz="24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</a:br>
            <a:r>
              <a:rPr lang="ru-RU" sz="24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  <a:t>- отчет о проведении СОУТ, утвержденный комиссией</a:t>
            </a:r>
          </a:p>
        </p:txBody>
      </p:sp>
    </p:spTree>
    <p:extLst>
      <p:ext uri="{BB962C8B-B14F-4D97-AF65-F5344CB8AC3E}">
        <p14:creationId xmlns:p14="http://schemas.microsoft.com/office/powerpoint/2010/main" val="2587420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rgbClr val="C00000"/>
                </a:solidFill>
                <a:latin typeface="Bookman Old Style" pitchFamily="18" charset="0"/>
              </a:rPr>
              <a:t>Типичные  нарушения</a:t>
            </a:r>
            <a:r>
              <a:rPr lang="ru-RU" sz="3200" dirty="0">
                <a:solidFill>
                  <a:srgbClr val="C00000"/>
                </a:solidFill>
                <a:latin typeface="Bookman Old Style" pitchFamily="18" charset="0"/>
              </a:rPr>
              <a:t> </a:t>
            </a:r>
            <a:r>
              <a:rPr lang="ru-RU" sz="3200" dirty="0" smtClean="0">
                <a:latin typeface="Bookman Old Style" pitchFamily="18" charset="0"/>
              </a:rPr>
              <a:t/>
            </a:r>
            <a:br>
              <a:rPr lang="ru-RU" sz="3200" dirty="0" smtClean="0">
                <a:latin typeface="Bookman Old Style" pitchFamily="18" charset="0"/>
              </a:rPr>
            </a:br>
            <a:r>
              <a:rPr lang="ru-RU" sz="2400" b="1" dirty="0" smtClean="0">
                <a:solidFill>
                  <a:srgbClr val="C00000"/>
                </a:solidFill>
                <a:latin typeface="Bookman Old Style" pitchFamily="18" charset="0"/>
              </a:rPr>
              <a:t>и </a:t>
            </a:r>
            <a:r>
              <a:rPr lang="ru-RU" sz="2400" b="1" dirty="0">
                <a:solidFill>
                  <a:srgbClr val="C00000"/>
                </a:solidFill>
                <a:latin typeface="Bookman Old Style" pitchFamily="18" charset="0"/>
              </a:rPr>
              <a:t>ошибки при проведении СОУТ: </a:t>
            </a:r>
            <a:r>
              <a:rPr lang="ru-RU" sz="2400" b="1" dirty="0" smtClean="0">
                <a:solidFill>
                  <a:srgbClr val="C00000"/>
                </a:solidFill>
                <a:latin typeface="Bookman Old Style" pitchFamily="18" charset="0"/>
              </a:rPr>
              <a:t/>
            </a:r>
            <a:br>
              <a:rPr lang="ru-RU" sz="2400" b="1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2400" b="1" dirty="0" smtClean="0">
                <a:solidFill>
                  <a:srgbClr val="C00000"/>
                </a:solidFill>
                <a:latin typeface="Bookman Old Style" pitchFamily="18" charset="0"/>
              </a:rPr>
              <a:t/>
            </a:r>
            <a:br>
              <a:rPr lang="ru-RU" sz="2400" b="1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2400" b="1" dirty="0" smtClean="0">
                <a:solidFill>
                  <a:srgbClr val="C00000"/>
                </a:solidFill>
                <a:latin typeface="Bookman Old Style" pitchFamily="18" charset="0"/>
              </a:rPr>
              <a:t>- </a:t>
            </a:r>
            <a:r>
              <a:rPr lang="ru-RU" sz="2400" b="1" dirty="0" smtClean="0">
                <a:solidFill>
                  <a:srgbClr val="002060"/>
                </a:solidFill>
                <a:latin typeface="Bookman Old Style" pitchFamily="18" charset="0"/>
              </a:rPr>
              <a:t>отсутствие </a:t>
            </a:r>
            <a: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  <a:t>представителя профкома в составе комиссии, </a:t>
            </a:r>
            <a:r>
              <a:rPr lang="ru-RU" sz="2400" b="1" dirty="0" smtClean="0">
                <a:solidFill>
                  <a:srgbClr val="002060"/>
                </a:solidFill>
                <a:latin typeface="Bookman Old Style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ru-RU" sz="2400" b="1" dirty="0" smtClean="0">
                <a:solidFill>
                  <a:srgbClr val="FF0000"/>
                </a:solidFill>
                <a:latin typeface="Bookman Old Style" pitchFamily="18" charset="0"/>
              </a:rPr>
              <a:t>-</a:t>
            </a:r>
            <a:r>
              <a:rPr lang="ru-RU" sz="2400" b="1" dirty="0" smtClean="0">
                <a:solidFill>
                  <a:srgbClr val="002060"/>
                </a:solidFill>
                <a:latin typeface="Bookman Old Style" pitchFamily="18" charset="0"/>
              </a:rPr>
              <a:t> отсутствие </a:t>
            </a:r>
            <a: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  <a:t>подписей ознакомления работников с итогами СОУТ, </a:t>
            </a:r>
            <a:r>
              <a:rPr lang="ru-RU" sz="2400" b="1" dirty="0" smtClean="0">
                <a:solidFill>
                  <a:srgbClr val="002060"/>
                </a:solidFill>
                <a:latin typeface="Bookman Old Style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ru-RU" sz="2400" b="1" dirty="0" smtClean="0">
                <a:solidFill>
                  <a:srgbClr val="FF0000"/>
                </a:solidFill>
                <a:latin typeface="Bookman Old Style" pitchFamily="18" charset="0"/>
              </a:rPr>
              <a:t>-</a:t>
            </a:r>
            <a:r>
              <a:rPr lang="ru-RU" sz="2400" b="1" dirty="0" smtClean="0">
                <a:solidFill>
                  <a:srgbClr val="002060"/>
                </a:solidFill>
                <a:latin typeface="Bookman Old Style" pitchFamily="18" charset="0"/>
              </a:rPr>
              <a:t> несовпадение </a:t>
            </a:r>
            <a: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  <a:t>классов условий труда в сводной ведомости с картами и протоколами СОУТ, </a:t>
            </a:r>
            <a:r>
              <a:rPr lang="ru-RU" sz="2400" b="1" dirty="0" smtClean="0">
                <a:solidFill>
                  <a:srgbClr val="002060"/>
                </a:solidFill>
                <a:latin typeface="Bookman Old Style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ru-RU" sz="2400" b="1" dirty="0" smtClean="0">
                <a:solidFill>
                  <a:srgbClr val="FF0000"/>
                </a:solidFill>
                <a:latin typeface="Bookman Old Style" pitchFamily="18" charset="0"/>
              </a:rPr>
              <a:t>-</a:t>
            </a:r>
            <a:r>
              <a:rPr lang="ru-RU" sz="2400" b="1" dirty="0" smtClean="0">
                <a:solidFill>
                  <a:srgbClr val="002060"/>
                </a:solidFill>
                <a:latin typeface="Bookman Old Style" pitchFamily="18" charset="0"/>
              </a:rPr>
              <a:t> не предоставление </a:t>
            </a:r>
            <a: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  <a:t>льгот и компенсаций по итогам СОУТ, </a:t>
            </a:r>
            <a:r>
              <a:rPr lang="ru-RU" sz="2400" b="1" dirty="0" smtClean="0">
                <a:solidFill>
                  <a:srgbClr val="002060"/>
                </a:solidFill>
                <a:latin typeface="Bookman Old Style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ru-RU" sz="2400" b="1" dirty="0" smtClean="0">
                <a:solidFill>
                  <a:srgbClr val="FF0000"/>
                </a:solidFill>
                <a:latin typeface="Bookman Old Style" pitchFamily="18" charset="0"/>
              </a:rPr>
              <a:t>-</a:t>
            </a:r>
            <a:r>
              <a:rPr lang="ru-RU" sz="2400" b="1" dirty="0" smtClean="0">
                <a:solidFill>
                  <a:srgbClr val="002060"/>
                </a:solidFill>
                <a:latin typeface="Bookman Old Style" pitchFamily="18" charset="0"/>
              </a:rPr>
              <a:t> в </a:t>
            </a:r>
            <a: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  <a:t>итоговой карте СОУТ вместо ответов в графах да, нет, </a:t>
            </a:r>
            <a:r>
              <a:rPr lang="ru-RU" sz="2400" b="1" dirty="0" smtClean="0">
                <a:solidFill>
                  <a:srgbClr val="002060"/>
                </a:solidFill>
                <a:latin typeface="Bookman Old Style" pitchFamily="18" charset="0"/>
              </a:rPr>
              <a:t>проставляются </a:t>
            </a:r>
            <a: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  <a:t>проценты и количество доп. отпусков</a:t>
            </a:r>
          </a:p>
        </p:txBody>
      </p:sp>
    </p:spTree>
    <p:extLst>
      <p:ext uri="{BB962C8B-B14F-4D97-AF65-F5344CB8AC3E}">
        <p14:creationId xmlns:p14="http://schemas.microsoft.com/office/powerpoint/2010/main" val="14552143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90666"/>
          </a:xfrm>
        </p:spPr>
        <p:txBody>
          <a:bodyPr>
            <a:normAutofit/>
          </a:bodyPr>
          <a:lstStyle/>
          <a:p>
            <a:r>
              <a:rPr lang="ru-RU" sz="2800" b="1" u="sng" dirty="0">
                <a:solidFill>
                  <a:srgbClr val="C00000"/>
                </a:solidFill>
                <a:latin typeface="Bookman Old Style" pitchFamily="18" charset="0"/>
              </a:rPr>
              <a:t>Комиссии по охране труда</a:t>
            </a:r>
            <a:r>
              <a:rPr lang="ru-RU" sz="2800" b="1" dirty="0">
                <a:solidFill>
                  <a:srgbClr val="C00000"/>
                </a:solidFill>
                <a:latin typeface="Bookman Old Style" pitchFamily="18" charset="0"/>
              </a:rPr>
              <a:t>: </a:t>
            </a:r>
            <a:r>
              <a:rPr lang="ru-RU" sz="2800" b="1" dirty="0" smtClean="0">
                <a:solidFill>
                  <a:srgbClr val="C00000"/>
                </a:solidFill>
                <a:latin typeface="Bookman Old Style" pitchFamily="18" charset="0"/>
              </a:rPr>
              <a:t/>
            </a:r>
            <a:br>
              <a:rPr lang="ru-RU" sz="2800" b="1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2000" b="1" dirty="0" smtClean="0">
                <a:solidFill>
                  <a:srgbClr val="C00000"/>
                </a:solidFill>
                <a:latin typeface="Bookman Old Style" pitchFamily="18" charset="0"/>
              </a:rPr>
              <a:t>( приказ МЗСР № 412)</a:t>
            </a:r>
            <a:r>
              <a:rPr lang="ru-RU" sz="2000" b="1" dirty="0">
                <a:solidFill>
                  <a:srgbClr val="C00000"/>
                </a:solidFill>
                <a:latin typeface="Bookman Old Style" pitchFamily="18" charset="0"/>
              </a:rPr>
              <a:t/>
            </a:r>
            <a:br>
              <a:rPr lang="ru-RU" sz="2000" b="1" dirty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2800" b="1" dirty="0">
                <a:solidFill>
                  <a:srgbClr val="C00000"/>
                </a:solidFill>
                <a:latin typeface="Bookman Old Style" pitchFamily="18" charset="0"/>
              </a:rPr>
              <a:t>Что проверяется</a:t>
            </a:r>
            <a:r>
              <a:rPr lang="ru-RU" sz="2800" b="1" dirty="0" smtClean="0">
                <a:solidFill>
                  <a:srgbClr val="C00000"/>
                </a:solidFill>
                <a:latin typeface="Bookman Old Style" pitchFamily="18" charset="0"/>
              </a:rPr>
              <a:t>:</a:t>
            </a:r>
            <a:br>
              <a:rPr lang="ru-RU" sz="2800" b="1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28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  <a:t/>
            </a:r>
            <a:br>
              <a:rPr lang="ru-RU" sz="28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</a:br>
            <a:r>
              <a:rPr lang="ru-RU" sz="28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  <a:t>- наличие приказа о создании комиссии</a:t>
            </a:r>
            <a:br>
              <a:rPr lang="ru-RU" sz="28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</a:br>
            <a:r>
              <a:rPr lang="ru-RU" sz="28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  <a:t>- наличие Положения о создании комиссии</a:t>
            </a:r>
            <a:br>
              <a:rPr lang="ru-RU" sz="28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</a:br>
            <a:r>
              <a:rPr lang="ru-RU" sz="28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  <a:t>- наличие плана работы комиссии</a:t>
            </a:r>
            <a:br>
              <a:rPr lang="ru-RU" sz="28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</a:br>
            <a:r>
              <a:rPr lang="ru-RU" sz="28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  <a:t>- протоколы заседания комиссии (в </a:t>
            </a:r>
            <a:r>
              <a:rPr lang="ru-RU" sz="2800" b="1" dirty="0" err="1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  <a:t>т.ч</a:t>
            </a:r>
            <a:r>
              <a:rPr lang="ru-RU" sz="28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  <a:t>. по подведению итогов выполнения Соглашения по охране труда 2 раза в год)</a:t>
            </a:r>
            <a:br>
              <a:rPr lang="ru-RU" sz="2800" b="1" dirty="0">
                <a:solidFill>
                  <a:schemeClr val="accent6">
                    <a:lumMod val="25000"/>
                  </a:schemeClr>
                </a:solidFill>
                <a:latin typeface="Bookman Old Style" pitchFamily="18" charset="0"/>
              </a:rPr>
            </a:br>
            <a:endParaRPr lang="ru-RU" sz="2800" b="1" dirty="0">
              <a:solidFill>
                <a:schemeClr val="accent6">
                  <a:lumMod val="25000"/>
                </a:schemeClr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66248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4722"/>
          </a:xfrm>
        </p:spPr>
        <p:txBody>
          <a:bodyPr>
            <a:normAutofit fontScale="90000"/>
          </a:bodyPr>
          <a:lstStyle/>
          <a:p>
            <a:r>
              <a:rPr lang="ru-RU" sz="3100" b="1" u="sng" dirty="0">
                <a:solidFill>
                  <a:srgbClr val="FF0000"/>
                </a:solidFill>
                <a:latin typeface="Bookman Old Style" pitchFamily="18" charset="0"/>
              </a:rPr>
              <a:t>Типичные ошибки и нарушения: </a:t>
            </a:r>
            <a:r>
              <a:rPr lang="ru-RU" sz="3100" b="1" u="sng" dirty="0" smtClean="0">
                <a:solidFill>
                  <a:srgbClr val="FF0000"/>
                </a:solidFill>
                <a:latin typeface="Bookman Old Style" pitchFamily="18" charset="0"/>
              </a:rPr>
              <a:t/>
            </a:r>
            <a:br>
              <a:rPr lang="ru-RU" sz="3100" b="1" u="sng" dirty="0" smtClean="0">
                <a:solidFill>
                  <a:srgbClr val="FF0000"/>
                </a:solidFill>
                <a:latin typeface="Bookman Old Style" pitchFamily="18" charset="0"/>
              </a:rPr>
            </a:br>
            <a:r>
              <a:rPr lang="ru-RU" sz="3100" b="1" u="sng" dirty="0">
                <a:solidFill>
                  <a:srgbClr val="FF0000"/>
                </a:solidFill>
                <a:latin typeface="Bookman Old Style" pitchFamily="18" charset="0"/>
              </a:rPr>
              <a:t/>
            </a:r>
            <a:br>
              <a:rPr lang="ru-RU" sz="3100" b="1" u="sng" dirty="0">
                <a:solidFill>
                  <a:srgbClr val="FF0000"/>
                </a:solidFill>
                <a:latin typeface="Bookman Old Style" pitchFamily="18" charset="0"/>
              </a:rPr>
            </a:br>
            <a:r>
              <a:rPr lang="ru-RU" sz="3100" b="1" dirty="0" smtClean="0">
                <a:solidFill>
                  <a:srgbClr val="002060"/>
                </a:solidFill>
                <a:latin typeface="Bookman Old Style" pitchFamily="18" charset="0"/>
              </a:rPr>
              <a:t>- отсутствие </a:t>
            </a:r>
            <a:r>
              <a:rPr lang="ru-RU" sz="3100" b="1" dirty="0">
                <a:solidFill>
                  <a:srgbClr val="002060"/>
                </a:solidFill>
                <a:latin typeface="Bookman Old Style" pitchFamily="18" charset="0"/>
              </a:rPr>
              <a:t>паритета в составе комиссии, </a:t>
            </a:r>
            <a:r>
              <a:rPr lang="ru-RU" sz="3100" b="1" dirty="0" smtClean="0">
                <a:solidFill>
                  <a:srgbClr val="002060"/>
                </a:solidFill>
                <a:latin typeface="Bookman Old Style" pitchFamily="18" charset="0"/>
              </a:rPr>
              <a:t/>
            </a:r>
            <a:br>
              <a:rPr lang="ru-RU" sz="3100" b="1" dirty="0" smtClean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ru-RU" sz="3100" b="1" dirty="0" smtClean="0">
                <a:solidFill>
                  <a:srgbClr val="002060"/>
                </a:solidFill>
                <a:latin typeface="Bookman Old Style" pitchFamily="18" charset="0"/>
              </a:rPr>
              <a:t>- отсутствие </a:t>
            </a:r>
            <a:r>
              <a:rPr lang="ru-RU" sz="3100" b="1" dirty="0">
                <a:solidFill>
                  <a:srgbClr val="002060"/>
                </a:solidFill>
                <a:latin typeface="Bookman Old Style" pitchFamily="18" charset="0"/>
              </a:rPr>
              <a:t>протокола о выборе представителей профсоюзной организации (трудового коллектива) в состав комиссии, </a:t>
            </a:r>
            <a:r>
              <a:rPr lang="ru-RU" sz="3100" b="1" dirty="0" smtClean="0">
                <a:solidFill>
                  <a:srgbClr val="002060"/>
                </a:solidFill>
                <a:latin typeface="Bookman Old Style" pitchFamily="18" charset="0"/>
              </a:rPr>
              <a:t/>
            </a:r>
            <a:br>
              <a:rPr lang="ru-RU" sz="3100" b="1" dirty="0" smtClean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ru-RU" sz="3100" b="1" dirty="0" smtClean="0">
                <a:solidFill>
                  <a:srgbClr val="002060"/>
                </a:solidFill>
                <a:latin typeface="Bookman Old Style" pitchFamily="18" charset="0"/>
              </a:rPr>
              <a:t>- ссылки </a:t>
            </a:r>
            <a:r>
              <a:rPr lang="ru-RU" sz="3100" b="1" dirty="0">
                <a:solidFill>
                  <a:srgbClr val="002060"/>
                </a:solidFill>
                <a:latin typeface="Bookman Old Style" pitchFamily="18" charset="0"/>
              </a:rPr>
              <a:t>в документах  на старые нормативные акт, в том числе на приказ МЗСР № 413, </a:t>
            </a:r>
            <a:r>
              <a:rPr lang="ru-RU" sz="3100" b="1" dirty="0" smtClean="0">
                <a:solidFill>
                  <a:srgbClr val="002060"/>
                </a:solidFill>
                <a:latin typeface="Bookman Old Style" pitchFamily="18" charset="0"/>
              </a:rPr>
              <a:t> </a:t>
            </a:r>
            <a:br>
              <a:rPr lang="ru-RU" sz="3100" b="1" dirty="0" smtClean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ru-RU" sz="3100" b="1" dirty="0" smtClean="0">
                <a:solidFill>
                  <a:srgbClr val="002060"/>
                </a:solidFill>
                <a:latin typeface="Bookman Old Style" pitchFamily="18" charset="0"/>
              </a:rPr>
              <a:t>- отсутствие </a:t>
            </a:r>
            <a:r>
              <a:rPr lang="ru-RU" sz="3100" b="1" dirty="0">
                <a:solidFill>
                  <a:srgbClr val="002060"/>
                </a:solidFill>
                <a:latin typeface="Bookman Old Style" pitchFamily="18" charset="0"/>
              </a:rPr>
              <a:t>протокола об избрании представителей профкома  в состав комиссии.</a:t>
            </a:r>
            <a:r>
              <a:rPr lang="ru-RU" dirty="0">
                <a:solidFill>
                  <a:srgbClr val="002060"/>
                </a:solidFill>
              </a:rPr>
              <a:t/>
            </a:r>
            <a:br>
              <a:rPr lang="ru-RU" dirty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08142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</TotalTime>
  <Words>182</Words>
  <Application>Microsoft Office PowerPoint</Application>
  <PresentationFormat>Экран (4:3)</PresentationFormat>
  <Paragraphs>44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 Проверка образовательных организаций, подведомственных Министерству общего и профессионального образования Свердловской области, по теме: «Основные вопросы соблюдения трудового законодательства по охране труда». </vt:lpstr>
      <vt:lpstr>Целью проведения проверки является выявление нарушений трудового законодательства и законодательства об охране труда в образовательных организациях и их устранение. Данная проверка является мерой профилактики соответствующих правонарушений и случаев привлечения руководителей к административной ответственности со стороны надзорных органов при проведении соответствующих проверок с их стороны. </vt:lpstr>
      <vt:lpstr> При проведении проверки внештатный правовой и технический инспекторы труда могут также оказывать консультативную и методическую помощь в следующих случаях:  - руководителям образовательных организаций, если он является членом Профсоюза, а первичная профсоюзная организация объединяет более половины работников;  - профкомам первичных профсоюзных организаций, которые объединяют более половины работников. </vt:lpstr>
      <vt:lpstr>Объектами  проверки  являются:  - система управления охраной труда (СУОТ),  - итоги проведения специальной оценки условий труда (СОУТ),  - комиссии по охране труда и по проверке знаний ОТ,  - инструкции по охране труда и проведение инструктажей,  - проведение периодических медицинских осмотров - обеспечение средствами индивидуальной защиты. </vt:lpstr>
      <vt:lpstr>Система управления охраной труда    Статья 212 Трудового Кодекса Российской Федерации «Обязанность работодателя по обеспечению безопасных условий и охраны труда»  в обязанность работодателя включает создание и функционирование системы управления охраной труда (СУОТ) (внесено в ТК 28.12.2013г. Федеральным законом № 421-ФЗ). Создание СУОТ – это законодательное требование норм охраны труда, неисполнение которого наказывается штрафными санкциями.   При отсутствии СУОТ необходимо  смотреть Положение об организации охраны труда.  </vt:lpstr>
      <vt:lpstr>     Специальная оценка условий труда                   Что проверяется: - лицензия и аккредитация организации, проводившей СОУТ, сверка с Реестром Министерства труда РФ, договор на проведение СОУТ - приказы о проведении СОУТ, о создании комиссии по проведению СОУТ, график проведения СОУТ, перечень рабочих мест, подлежащих СОУТ, приказ об утверждении итогов - Положение или регламент работы комиссии - протоколы заседания комиссии - сводная ведомость СОУТ - заключение эксперта - наличие подписей всех членов комиссии и подписей ознакомления работников в картах СОУТ - отчет о проведении СОУТ, утвержденный комиссией</vt:lpstr>
      <vt:lpstr>Типичные  нарушения  и ошибки при проведении СОУТ:   - отсутствие представителя профкома в составе комиссии,  - отсутствие подписей ознакомления работников с итогами СОУТ,  - несовпадение классов условий труда в сводной ведомости с картами и протоколами СОУТ,  - не предоставление льгот и компенсаций по итогам СОУТ,  - в итоговой карте СОУТ вместо ответов в графах да, нет, проставляются проценты и количество доп. отпусков</vt:lpstr>
      <vt:lpstr>Комиссии по охране труда:  ( приказ МЗСР № 412) Что проверяется:  - наличие приказа о создании комиссии - наличие Положения о создании комиссии - наличие плана работы комиссии - протоколы заседания комиссии (в т.ч. по подведению итогов выполнения Соглашения по охране труда 2 раза в год) </vt:lpstr>
      <vt:lpstr>Типичные ошибки и нарушения:   - отсутствие паритета в составе комиссии,  - отсутствие протокола о выборе представителей профсоюзной организации (трудового коллектива) в состав комиссии,  - ссылки в документах  на старые нормативные акт, в том числе на приказ МЗСР № 413,   - отсутствие протокола об избрании представителей профкома  в состав комиссии. </vt:lpstr>
      <vt:lpstr>Комиссия по обучению и проверке знаний по охране труда   Что проверяется: - приказ о создании комиссии (в составе должно быть не менее 3 обученных по 40-часовой программе) - Положение о комиссии - учебный план (программа обучения) - экзаменационные вопросы либо вопросы тестирования - протоколы принятия экзаменов - по возможности удостоверения сдачи экзаменов </vt:lpstr>
      <vt:lpstr>Типичные ошибки и нарушения:   - в составе комиссии может быть работник не имеющий удостоверения по 40-часовому обучению,  - учебный план должен  быть составлен по не менее 12 часовой программе,  - в протоколах сдачи экзаменов отсутствуют подписи экзаменующихся,  - протоколы составлены не в соответствии с нормативной формой,  - не всегда понятно, кто проводил обучение и кто присутствовал на занятиях,  - отсутствие графика занятий</vt:lpstr>
      <vt:lpstr>             Инструкции по охране труда Методические рекомендации по разработке инструкций по ох­ране труда, утверждённые Минтрудом РФ 13.05.2004 г., ГОСТ 12.0.004-90 ССБТ «Организация обучения безопасности труда. Общие положения»,                             Что проверяется:  - приказ об утверждении инструкций по охране труда, о продлении срока действия инструкций (пролонгация) по согласованию с профкомом - перечень инструкций по ОТ - инструкции в соответствии с перечнем, их соответствие нормативам - утверждение и правильность согласования инструкций - нахождение утвержденных инструкций на рабочих местах </vt:lpstr>
      <vt:lpstr>Типичные ошибки  и нарушения:  - на титульном листе инструкции в Согласовании профкома отсутствует № и дата протокола согласования,  - перечень инструкций утвержден руководителем, но не согласован с профкомом,  - отсутствуют подписи составителя инструкций и ознакомления работника,  -  отсутствует  инструкция  вводного  инструктажа и инструкция первичного инструктажа,  - инструкции  по  охране  труда   разработаны  не  для  всех профессий  и  не по всем  видам работ. </vt:lpstr>
      <vt:lpstr>Проведение инструктажей:   Инструктажи проводятся в соответствии с ГОСТ 12.0.004-90 «Организация  обучения  безопасности  труда. Общие положения» и с  Постановлением    от 13 января 2003 года   Минтруда РФ  N 1 и   Минобразования  РФ № 29 </vt:lpstr>
      <vt:lpstr>Что проверяется:  - наличие журналов вводного и повторного инструктажей - записи регистрации повторного (его периодичность),особенно внепланового и целевого инструктажей - правильность оформления записей в журналах - журнал выдачи инструктажей - журнал инструктажа по присвоению 1 группы по электробезопасности - допуск проводившего инструктаж к группе по электробезопасности  (не менее 3 группы) </vt:lpstr>
      <vt:lpstr>Типичные ошибки  и нарушения:   - в  журнале  первичного, повторного инструктажа  отсутствуют  записи  о  прохождении  стажировки  и  допуску  к  работе,  - отсутствуют № инструкций, по которым проходил инструктаж,  - отсутствуют подписи инструктируемых,  - не выделены записи внеплановых и целевых инструктажей,  - отсутствуют  списки  персонала, которому  присваивается  1 группа  по  электробезопасности,  - не  проводятся  инструктажи для не  электрического  персонала  </vt:lpstr>
      <vt:lpstr>Медицинские осмотры   Что проверяется:   - наличие утвержденных и согласованных Списков работников на ПМО - наличие договора с ЛПУ и графика прохождения ПМО - наличие заключительного акта прохождения ПМО - оплата ПМО через бухгалтерию (сравнить сумму, перечисленную ЛПУ и количество прошедших ПМО). </vt:lpstr>
      <vt:lpstr>Типичные нарушения:   -   оплата ПМО за счет собственных средств работника или за счет стимулирующей части фонда оплаты труда,  -  не оплачиваются предварительные медосмотры,  - не все работники включаются в поименный список,  - отсутствует заключительный акт ЛПУ. </vt:lpstr>
      <vt:lpstr>Средства индивидуальной защиты   ст. 221 ТК РФ, приказ МЗСР от 1.06.2009 г. № 290 н  Что проверяется:   - утвержденный и согласованный Перечень профессий, должностей на бесплатную выдачу СИЗ - наличие сертификатов или деклараций соответствия на каждую единицу СИЗ - накладные на приобретение СИЗ и их соответствие на нормативную потребность - наличие карточек бесплатной выдачи СИЗ ( их соответствие форме и сдача СИЗ по истечению срока носки)</vt:lpstr>
      <vt:lpstr>Типичные нарушения:    - отсутствие утвержденного Перечня СИЗ,  - отсутствие сертификатов,  - отсутствие либо не полностью  заполнение  карточек выдачи СИЗ, - отсутствие отметок в карточке о сдаче СИЗ,  - приобретение СИЗ за счет собственных средств работника.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Проверка образовательных организаций, подведомственных Министерству общего и профессионального образования Свердловской области, по теме: «Основные вопросы соблюдения трудового законодательства по охране труда».</dc:title>
  <dc:creator>101</dc:creator>
  <cp:lastModifiedBy>101</cp:lastModifiedBy>
  <cp:revision>10</cp:revision>
  <dcterms:created xsi:type="dcterms:W3CDTF">2017-02-03T04:01:09Z</dcterms:created>
  <dcterms:modified xsi:type="dcterms:W3CDTF">2017-02-03T05:45:06Z</dcterms:modified>
</cp:coreProperties>
</file>