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6.xml" ContentType="application/vnd.openxmlformats-officedocument.theme+xml"/>
  <Override PartName="/ppt/theme/theme1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  <p:sldMasterId id="2147483732" r:id="rId8"/>
    <p:sldMasterId id="2147483744" r:id="rId9"/>
    <p:sldMasterId id="2147483756" r:id="rId10"/>
    <p:sldMasterId id="2147483768" r:id="rId11"/>
    <p:sldMasterId id="2147483780" r:id="rId12"/>
    <p:sldMasterId id="2147483792" r:id="rId13"/>
    <p:sldMasterId id="2147483804" r:id="rId14"/>
    <p:sldMasterId id="2147483816" r:id="rId15"/>
    <p:sldMasterId id="2147483828" r:id="rId16"/>
  </p:sldMasterIdLst>
  <p:notesMasterIdLst>
    <p:notesMasterId r:id="rId60"/>
  </p:notesMasterIdLst>
  <p:sldIdLst>
    <p:sldId id="293" r:id="rId17"/>
    <p:sldId id="256" r:id="rId18"/>
    <p:sldId id="257" r:id="rId19"/>
    <p:sldId id="275" r:id="rId20"/>
    <p:sldId id="258" r:id="rId21"/>
    <p:sldId id="273" r:id="rId22"/>
    <p:sldId id="274" r:id="rId23"/>
    <p:sldId id="259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300" r:id="rId37"/>
    <p:sldId id="290" r:id="rId38"/>
    <p:sldId id="291" r:id="rId39"/>
    <p:sldId id="296" r:id="rId40"/>
    <p:sldId id="297" r:id="rId41"/>
    <p:sldId id="298" r:id="rId42"/>
    <p:sldId id="299" r:id="rId43"/>
    <p:sldId id="295" r:id="rId44"/>
    <p:sldId id="261" r:id="rId45"/>
    <p:sldId id="262" r:id="rId46"/>
    <p:sldId id="263" r:id="rId47"/>
    <p:sldId id="264" r:id="rId48"/>
    <p:sldId id="265" r:id="rId49"/>
    <p:sldId id="266" r:id="rId50"/>
    <p:sldId id="267" r:id="rId51"/>
    <p:sldId id="268" r:id="rId52"/>
    <p:sldId id="269" r:id="rId53"/>
    <p:sldId id="270" r:id="rId54"/>
    <p:sldId id="271" r:id="rId55"/>
    <p:sldId id="272" r:id="rId56"/>
    <p:sldId id="294" r:id="rId57"/>
    <p:sldId id="276" r:id="rId58"/>
    <p:sldId id="292" r:id="rId5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01" initials="1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365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2.xml"/><Relationship Id="rId26" Type="http://schemas.openxmlformats.org/officeDocument/2006/relationships/slide" Target="slides/slide10.xml"/><Relationship Id="rId39" Type="http://schemas.openxmlformats.org/officeDocument/2006/relationships/slide" Target="slides/slide23.xml"/><Relationship Id="rId21" Type="http://schemas.openxmlformats.org/officeDocument/2006/relationships/slide" Target="slides/slide5.xml"/><Relationship Id="rId34" Type="http://schemas.openxmlformats.org/officeDocument/2006/relationships/slide" Target="slides/slide18.xml"/><Relationship Id="rId42" Type="http://schemas.openxmlformats.org/officeDocument/2006/relationships/slide" Target="slides/slide26.xml"/><Relationship Id="rId47" Type="http://schemas.openxmlformats.org/officeDocument/2006/relationships/slide" Target="slides/slide31.xml"/><Relationship Id="rId50" Type="http://schemas.openxmlformats.org/officeDocument/2006/relationships/slide" Target="slides/slide34.xml"/><Relationship Id="rId55" Type="http://schemas.openxmlformats.org/officeDocument/2006/relationships/slide" Target="slides/slide39.xml"/><Relationship Id="rId63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4.xml"/><Relationship Id="rId29" Type="http://schemas.openxmlformats.org/officeDocument/2006/relationships/slide" Target="slides/slide13.xml"/><Relationship Id="rId41" Type="http://schemas.openxmlformats.org/officeDocument/2006/relationships/slide" Target="slides/slide25.xml"/><Relationship Id="rId54" Type="http://schemas.openxmlformats.org/officeDocument/2006/relationships/slide" Target="slides/slide38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8.xml"/><Relationship Id="rId32" Type="http://schemas.openxmlformats.org/officeDocument/2006/relationships/slide" Target="slides/slide16.xml"/><Relationship Id="rId37" Type="http://schemas.openxmlformats.org/officeDocument/2006/relationships/slide" Target="slides/slide21.xml"/><Relationship Id="rId40" Type="http://schemas.openxmlformats.org/officeDocument/2006/relationships/slide" Target="slides/slide24.xml"/><Relationship Id="rId45" Type="http://schemas.openxmlformats.org/officeDocument/2006/relationships/slide" Target="slides/slide29.xml"/><Relationship Id="rId53" Type="http://schemas.openxmlformats.org/officeDocument/2006/relationships/slide" Target="slides/slide37.xml"/><Relationship Id="rId58" Type="http://schemas.openxmlformats.org/officeDocument/2006/relationships/slide" Target="slides/slide42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7.xml"/><Relationship Id="rId28" Type="http://schemas.openxmlformats.org/officeDocument/2006/relationships/slide" Target="slides/slide12.xml"/><Relationship Id="rId36" Type="http://schemas.openxmlformats.org/officeDocument/2006/relationships/slide" Target="slides/slide20.xml"/><Relationship Id="rId49" Type="http://schemas.openxmlformats.org/officeDocument/2006/relationships/slide" Target="slides/slide33.xml"/><Relationship Id="rId57" Type="http://schemas.openxmlformats.org/officeDocument/2006/relationships/slide" Target="slides/slide41.xml"/><Relationship Id="rId61" Type="http://schemas.openxmlformats.org/officeDocument/2006/relationships/commentAuthors" Target="commentAuthor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3.xml"/><Relationship Id="rId31" Type="http://schemas.openxmlformats.org/officeDocument/2006/relationships/slide" Target="slides/slide15.xml"/><Relationship Id="rId44" Type="http://schemas.openxmlformats.org/officeDocument/2006/relationships/slide" Target="slides/slide28.xml"/><Relationship Id="rId52" Type="http://schemas.openxmlformats.org/officeDocument/2006/relationships/slide" Target="slides/slide36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6.xml"/><Relationship Id="rId27" Type="http://schemas.openxmlformats.org/officeDocument/2006/relationships/slide" Target="slides/slide11.xml"/><Relationship Id="rId30" Type="http://schemas.openxmlformats.org/officeDocument/2006/relationships/slide" Target="slides/slide14.xml"/><Relationship Id="rId35" Type="http://schemas.openxmlformats.org/officeDocument/2006/relationships/slide" Target="slides/slide19.xml"/><Relationship Id="rId43" Type="http://schemas.openxmlformats.org/officeDocument/2006/relationships/slide" Target="slides/slide27.xml"/><Relationship Id="rId48" Type="http://schemas.openxmlformats.org/officeDocument/2006/relationships/slide" Target="slides/slide32.xml"/><Relationship Id="rId56" Type="http://schemas.openxmlformats.org/officeDocument/2006/relationships/slide" Target="slides/slide40.xml"/><Relationship Id="rId64" Type="http://schemas.openxmlformats.org/officeDocument/2006/relationships/theme" Target="theme/theme1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35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1.xml"/><Relationship Id="rId25" Type="http://schemas.openxmlformats.org/officeDocument/2006/relationships/slide" Target="slides/slide9.xml"/><Relationship Id="rId33" Type="http://schemas.openxmlformats.org/officeDocument/2006/relationships/slide" Target="slides/slide17.xml"/><Relationship Id="rId38" Type="http://schemas.openxmlformats.org/officeDocument/2006/relationships/slide" Target="slides/slide22.xml"/><Relationship Id="rId46" Type="http://schemas.openxmlformats.org/officeDocument/2006/relationships/slide" Target="slides/slide30.xml"/><Relationship Id="rId59" Type="http://schemas.openxmlformats.org/officeDocument/2006/relationships/slide" Target="slides/slide43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slide" Target="../slides/slide4.xml"/><Relationship Id="rId1" Type="http://schemas.openxmlformats.org/officeDocument/2006/relationships/slide" Target="../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2D4988-0442-4048-AD4E-A1CAE943E388}" type="doc">
      <dgm:prSet loTypeId="urn:microsoft.com/office/officeart/2005/8/layout/radial6" loCatId="relationship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ru-RU"/>
        </a:p>
      </dgm:t>
    </dgm:pt>
    <dgm:pt modelId="{E15E3B43-6990-42BE-BA7D-471F54DD0C9C}">
      <dgm:prSet phldrT="[Текст]" custT="1"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r>
            <a:rPr lang="ru-RU" sz="3200" b="1" i="1" dirty="0" smtClean="0">
              <a:solidFill>
                <a:schemeClr val="tx1"/>
              </a:solidFill>
            </a:rPr>
            <a:t>Физические факторы</a:t>
          </a:r>
          <a:endParaRPr lang="ru-RU" sz="3200" b="1" i="1" dirty="0">
            <a:solidFill>
              <a:schemeClr val="tx1"/>
            </a:solidFill>
          </a:endParaRPr>
        </a:p>
      </dgm:t>
    </dgm:pt>
    <dgm:pt modelId="{761ADB50-8AD4-44AA-8979-8EB7153B6F17}" type="parTrans" cxnId="{D1E82C81-049A-404E-874C-838C61687866}">
      <dgm:prSet/>
      <dgm:spPr/>
      <dgm:t>
        <a:bodyPr/>
        <a:lstStyle/>
        <a:p>
          <a:endParaRPr lang="ru-RU"/>
        </a:p>
      </dgm:t>
    </dgm:pt>
    <dgm:pt modelId="{67C94C8B-281D-4337-B3D9-FF351B29BB4B}" type="sibTrans" cxnId="{D1E82C81-049A-404E-874C-838C61687866}">
      <dgm:prSet/>
      <dgm:spPr/>
      <dgm:t>
        <a:bodyPr/>
        <a:lstStyle/>
        <a:p>
          <a:endParaRPr lang="ru-RU"/>
        </a:p>
      </dgm:t>
    </dgm:pt>
    <dgm:pt modelId="{EC65551D-A1BC-4A9A-B252-407A2962748F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sz="2000" dirty="0" smtClean="0">
              <a:solidFill>
                <a:schemeClr val="accent1">
                  <a:lumMod val="50000"/>
                </a:schemeClr>
              </a:solidFill>
            </a:rPr>
            <a:t>Параметры микроклимата</a:t>
          </a:r>
          <a:endParaRPr lang="ru-RU" sz="2000" dirty="0">
            <a:solidFill>
              <a:schemeClr val="accent1">
                <a:lumMod val="50000"/>
              </a:schemeClr>
            </a:solidFill>
          </a:endParaRPr>
        </a:p>
      </dgm:t>
    </dgm:pt>
    <dgm:pt modelId="{D1AE8D02-D433-41DB-997E-76AAE29DFECF}" type="parTrans" cxnId="{20D3BDB5-276F-4762-B427-3F6A293BC34A}">
      <dgm:prSet/>
      <dgm:spPr/>
      <dgm:t>
        <a:bodyPr/>
        <a:lstStyle/>
        <a:p>
          <a:endParaRPr lang="ru-RU"/>
        </a:p>
      </dgm:t>
    </dgm:pt>
    <dgm:pt modelId="{16EC0967-54E9-437F-A8CC-214DFA6AB51C}" type="sibTrans" cxnId="{20D3BDB5-276F-4762-B427-3F6A293BC34A}">
      <dgm:prSet/>
      <dgm:spPr/>
      <dgm:t>
        <a:bodyPr/>
        <a:lstStyle/>
        <a:p>
          <a:endParaRPr lang="ru-RU"/>
        </a:p>
      </dgm:t>
    </dgm:pt>
    <dgm:pt modelId="{CC2A35AF-83E6-44C5-BE1E-B47F80571E89}">
      <dgm:prSet phldrT="[Текст]" custT="1"/>
      <dgm:spPr/>
      <dgm:t>
        <a:bodyPr/>
        <a:lstStyle/>
        <a:p>
          <a:r>
            <a:rPr lang="ru-RU" sz="2000" dirty="0" smtClean="0"/>
            <a:t>Неионизирующие излучения</a:t>
          </a:r>
          <a:endParaRPr lang="ru-RU" sz="2000" dirty="0"/>
        </a:p>
      </dgm:t>
    </dgm:pt>
    <dgm:pt modelId="{2E5DC920-C9F7-4295-BDA8-784848E38EB1}" type="parTrans" cxnId="{758F7BF5-D0D1-4B9B-A99E-D6071BFAC4D7}">
      <dgm:prSet/>
      <dgm:spPr/>
      <dgm:t>
        <a:bodyPr/>
        <a:lstStyle/>
        <a:p>
          <a:endParaRPr lang="ru-RU"/>
        </a:p>
      </dgm:t>
    </dgm:pt>
    <dgm:pt modelId="{DE915D7F-3468-47CC-92B3-8F8483522DC2}" type="sibTrans" cxnId="{758F7BF5-D0D1-4B9B-A99E-D6071BFAC4D7}">
      <dgm:prSet/>
      <dgm:spPr/>
      <dgm:t>
        <a:bodyPr/>
        <a:lstStyle/>
        <a:p>
          <a:endParaRPr lang="ru-RU"/>
        </a:p>
      </dgm:t>
    </dgm:pt>
    <dgm:pt modelId="{909170B9-1699-458B-BB24-79AA347A2FFE}">
      <dgm:prSet phldrT="[Текст]" custT="1"/>
      <dgm:spPr/>
      <dgm:t>
        <a:bodyPr/>
        <a:lstStyle/>
        <a:p>
          <a:r>
            <a:rPr lang="ru-RU" sz="2000" dirty="0" smtClean="0"/>
            <a:t>Параметры световой среды</a:t>
          </a:r>
          <a:endParaRPr lang="ru-RU" sz="2000" dirty="0"/>
        </a:p>
      </dgm:t>
    </dgm:pt>
    <dgm:pt modelId="{CE3928EF-9D33-48F2-9FAF-441338EB688C}" type="parTrans" cxnId="{7C255E61-B934-45FB-B659-7B72D4ABE2D6}">
      <dgm:prSet/>
      <dgm:spPr/>
      <dgm:t>
        <a:bodyPr/>
        <a:lstStyle/>
        <a:p>
          <a:endParaRPr lang="ru-RU"/>
        </a:p>
      </dgm:t>
    </dgm:pt>
    <dgm:pt modelId="{016CBFE7-FFA1-469E-BD0E-C00556BD24F0}" type="sibTrans" cxnId="{7C255E61-B934-45FB-B659-7B72D4ABE2D6}">
      <dgm:prSet/>
      <dgm:spPr/>
      <dgm:t>
        <a:bodyPr/>
        <a:lstStyle/>
        <a:p>
          <a:endParaRPr lang="ru-RU"/>
        </a:p>
      </dgm:t>
    </dgm:pt>
    <dgm:pt modelId="{059E5641-5B3F-4191-A7D5-02770C180FBF}">
      <dgm:prSet phldrT="[Текст]" custT="1"/>
      <dgm:spPr/>
      <dgm:t>
        <a:bodyPr/>
        <a:lstStyle/>
        <a:p>
          <a:r>
            <a:rPr lang="ru-RU" sz="1600" dirty="0" smtClean="0"/>
            <a:t>Аэрозоли преимущественно </a:t>
          </a:r>
          <a:r>
            <a:rPr lang="ru-RU" sz="1600" dirty="0" err="1" smtClean="0"/>
            <a:t>фиброгенного</a:t>
          </a:r>
          <a:r>
            <a:rPr lang="ru-RU" sz="1600" dirty="0" smtClean="0"/>
            <a:t> действия </a:t>
          </a:r>
          <a:r>
            <a:rPr lang="ru-RU" sz="2000" dirty="0" smtClean="0"/>
            <a:t>(АПФД)</a:t>
          </a:r>
          <a:endParaRPr lang="ru-RU" sz="2000" dirty="0"/>
        </a:p>
      </dgm:t>
    </dgm:pt>
    <dgm:pt modelId="{CBCA7A7A-DA93-4F9E-87C0-5A556CDBE99C}" type="parTrans" cxnId="{54A38D76-C514-410A-8E24-1632B2506E99}">
      <dgm:prSet/>
      <dgm:spPr/>
      <dgm:t>
        <a:bodyPr/>
        <a:lstStyle/>
        <a:p>
          <a:endParaRPr lang="ru-RU"/>
        </a:p>
      </dgm:t>
    </dgm:pt>
    <dgm:pt modelId="{B4B99761-86A2-4930-A37B-876659302130}" type="sibTrans" cxnId="{54A38D76-C514-410A-8E24-1632B2506E99}">
      <dgm:prSet/>
      <dgm:spPr/>
      <dgm:t>
        <a:bodyPr/>
        <a:lstStyle/>
        <a:p>
          <a:endParaRPr lang="ru-RU"/>
        </a:p>
      </dgm:t>
    </dgm:pt>
    <dgm:pt modelId="{EDAEF274-7EA8-4E6C-8F71-F37D7C18ADCC}">
      <dgm:prSet phldrT="[Текст]" custT="1"/>
      <dgm:spPr/>
      <dgm:t>
        <a:bodyPr/>
        <a:lstStyle/>
        <a:p>
          <a:r>
            <a:rPr lang="ru-RU" sz="2000" dirty="0" smtClean="0"/>
            <a:t>Ионизирующие излучения</a:t>
          </a:r>
          <a:endParaRPr lang="ru-RU" sz="2000" dirty="0"/>
        </a:p>
      </dgm:t>
    </dgm:pt>
    <dgm:pt modelId="{4FD9A581-380A-40CD-8E87-9986FEFC7DE0}" type="parTrans" cxnId="{7A318C78-7871-43E1-8B65-37748EADA115}">
      <dgm:prSet/>
      <dgm:spPr/>
      <dgm:t>
        <a:bodyPr/>
        <a:lstStyle/>
        <a:p>
          <a:endParaRPr lang="ru-RU"/>
        </a:p>
      </dgm:t>
    </dgm:pt>
    <dgm:pt modelId="{268C1EC8-AE9C-4329-85F1-E1D09B58C264}" type="sibTrans" cxnId="{7A318C78-7871-43E1-8B65-37748EADA115}">
      <dgm:prSet/>
      <dgm:spPr/>
      <dgm:t>
        <a:bodyPr/>
        <a:lstStyle/>
        <a:p>
          <a:endParaRPr lang="ru-RU"/>
        </a:p>
      </dgm:t>
    </dgm:pt>
    <dgm:pt modelId="{26DFF5A6-B681-4788-BE85-185DCA08DFE2}">
      <dgm:prSet phldrT="[Текст]" custT="1"/>
      <dgm:spPr/>
      <dgm:t>
        <a:bodyPr/>
        <a:lstStyle/>
        <a:p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Виброакустические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факторы</a:t>
          </a:r>
          <a:endParaRPr lang="ru-RU" sz="1800" dirty="0">
            <a:solidFill>
              <a:schemeClr val="accent1">
                <a:lumMod val="50000"/>
              </a:schemeClr>
            </a:solidFill>
          </a:endParaRPr>
        </a:p>
      </dgm:t>
    </dgm:pt>
    <dgm:pt modelId="{EEA64F27-8B36-46D4-A748-286F997A5951}" type="parTrans" cxnId="{76D22C59-7FA6-4A44-AEB3-6DCDDB101EAC}">
      <dgm:prSet/>
      <dgm:spPr/>
      <dgm:t>
        <a:bodyPr/>
        <a:lstStyle/>
        <a:p>
          <a:endParaRPr lang="ru-RU"/>
        </a:p>
      </dgm:t>
    </dgm:pt>
    <dgm:pt modelId="{C2C7FDDB-4F82-42C3-8C85-9345718136E6}" type="sibTrans" cxnId="{76D22C59-7FA6-4A44-AEB3-6DCDDB101EAC}">
      <dgm:prSet/>
      <dgm:spPr/>
      <dgm:t>
        <a:bodyPr/>
        <a:lstStyle/>
        <a:p>
          <a:endParaRPr lang="ru-RU"/>
        </a:p>
      </dgm:t>
    </dgm:pt>
    <dgm:pt modelId="{3C7BB20F-0C11-4370-9A95-9EEB225C72CC}" type="pres">
      <dgm:prSet presAssocID="{DC2D4988-0442-4048-AD4E-A1CAE943E38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2782EE-65DB-4089-99DD-A3BAFD4A09EF}" type="pres">
      <dgm:prSet presAssocID="{E15E3B43-6990-42BE-BA7D-471F54DD0C9C}" presName="centerShape" presStyleLbl="node0" presStyleIdx="0" presStyleCnt="1" custScaleX="228918" custScaleY="141526" custLinFactNeighborY="-2059"/>
      <dgm:spPr/>
      <dgm:t>
        <a:bodyPr/>
        <a:lstStyle/>
        <a:p>
          <a:endParaRPr lang="ru-RU"/>
        </a:p>
      </dgm:t>
    </dgm:pt>
    <dgm:pt modelId="{228BE428-E859-4364-BB3C-F9F911F72680}" type="pres">
      <dgm:prSet presAssocID="{EC65551D-A1BC-4A9A-B252-407A2962748F}" presName="node" presStyleLbl="node1" presStyleIdx="0" presStyleCnt="6" custScaleX="216044" custScaleY="144468" custRadScaleRad="105033" custRadScaleInc="37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FFD401-B7A4-493C-B487-4696A243B82F}" type="pres">
      <dgm:prSet presAssocID="{EC65551D-A1BC-4A9A-B252-407A2962748F}" presName="dummy" presStyleCnt="0"/>
      <dgm:spPr/>
    </dgm:pt>
    <dgm:pt modelId="{42255953-C3D5-4A33-9CD2-B6661451EE8C}" type="pres">
      <dgm:prSet presAssocID="{16EC0967-54E9-437F-A8CC-214DFA6AB51C}" presName="sibTrans" presStyleLbl="sibTrans2D1" presStyleIdx="0" presStyleCnt="6"/>
      <dgm:spPr/>
      <dgm:t>
        <a:bodyPr/>
        <a:lstStyle/>
        <a:p>
          <a:endParaRPr lang="ru-RU"/>
        </a:p>
      </dgm:t>
    </dgm:pt>
    <dgm:pt modelId="{C87917C0-F4E1-4073-BD3E-8E1E3CB9710A}" type="pres">
      <dgm:prSet presAssocID="{26DFF5A6-B681-4788-BE85-185DCA08DFE2}" presName="node" presStyleLbl="node1" presStyleIdx="1" presStyleCnt="6" custScaleX="252626" custScaleY="161019" custRadScaleRad="141762" custRadScaleInc="461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F47644-3A73-4066-AD79-BC838C992523}" type="pres">
      <dgm:prSet presAssocID="{26DFF5A6-B681-4788-BE85-185DCA08DFE2}" presName="dummy" presStyleCnt="0"/>
      <dgm:spPr/>
    </dgm:pt>
    <dgm:pt modelId="{6A97AA83-5BD9-4560-AEA9-56E4E3F2BC26}" type="pres">
      <dgm:prSet presAssocID="{C2C7FDDB-4F82-42C3-8C85-9345718136E6}" presName="sibTrans" presStyleLbl="sibTrans2D1" presStyleIdx="1" presStyleCnt="6"/>
      <dgm:spPr/>
      <dgm:t>
        <a:bodyPr/>
        <a:lstStyle/>
        <a:p>
          <a:endParaRPr lang="ru-RU"/>
        </a:p>
      </dgm:t>
    </dgm:pt>
    <dgm:pt modelId="{D23CB715-4051-4F3D-8810-B66345B73309}" type="pres">
      <dgm:prSet presAssocID="{EDAEF274-7EA8-4E6C-8F71-F37D7C18ADCC}" presName="node" presStyleLbl="node1" presStyleIdx="2" presStyleCnt="6" custScaleX="234968" custScaleY="156004" custRadScaleRad="140571" custRadScaleInc="-435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D64263-498C-4E6D-BC64-6E95F17045D3}" type="pres">
      <dgm:prSet presAssocID="{EDAEF274-7EA8-4E6C-8F71-F37D7C18ADCC}" presName="dummy" presStyleCnt="0"/>
      <dgm:spPr/>
    </dgm:pt>
    <dgm:pt modelId="{E7472FBB-8E60-4B3E-81D9-75983B44407A}" type="pres">
      <dgm:prSet presAssocID="{268C1EC8-AE9C-4329-85F1-E1D09B58C264}" presName="sibTrans" presStyleLbl="sibTrans2D1" presStyleIdx="2" presStyleCnt="6"/>
      <dgm:spPr/>
      <dgm:t>
        <a:bodyPr/>
        <a:lstStyle/>
        <a:p>
          <a:endParaRPr lang="ru-RU"/>
        </a:p>
      </dgm:t>
    </dgm:pt>
    <dgm:pt modelId="{CBC2F409-D66D-4A83-BD0C-67F8C5DFCB9A}" type="pres">
      <dgm:prSet presAssocID="{CC2A35AF-83E6-44C5-BE1E-B47F80571E89}" presName="node" presStyleLbl="node1" presStyleIdx="3" presStyleCnt="6" custScaleX="262999" custScaleY="172676" custRadScaleRad="109997" custRadScaleInc="-107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3142BF-1F1C-4F97-A373-8025F6492721}" type="pres">
      <dgm:prSet presAssocID="{CC2A35AF-83E6-44C5-BE1E-B47F80571E89}" presName="dummy" presStyleCnt="0"/>
      <dgm:spPr/>
    </dgm:pt>
    <dgm:pt modelId="{326B6338-4F63-44BF-9302-376762053347}" type="pres">
      <dgm:prSet presAssocID="{DE915D7F-3468-47CC-92B3-8F8483522DC2}" presName="sibTrans" presStyleLbl="sibTrans2D1" presStyleIdx="3" presStyleCnt="6"/>
      <dgm:spPr/>
      <dgm:t>
        <a:bodyPr/>
        <a:lstStyle/>
        <a:p>
          <a:endParaRPr lang="ru-RU"/>
        </a:p>
      </dgm:t>
    </dgm:pt>
    <dgm:pt modelId="{A0E14EE3-72DB-4EC5-B742-2DBAAFB710A0}" type="pres">
      <dgm:prSet presAssocID="{909170B9-1699-458B-BB24-79AA347A2FFE}" presName="node" presStyleLbl="node1" presStyleIdx="4" presStyleCnt="6" custScaleX="204883" custScaleY="158214" custRadScaleRad="132173" custRadScaleInc="347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A1D431-283E-44EF-9A68-CC1945563900}" type="pres">
      <dgm:prSet presAssocID="{909170B9-1699-458B-BB24-79AA347A2FFE}" presName="dummy" presStyleCnt="0"/>
      <dgm:spPr/>
    </dgm:pt>
    <dgm:pt modelId="{70658020-71FC-483E-988F-E6BE4DC214F0}" type="pres">
      <dgm:prSet presAssocID="{016CBFE7-FFA1-469E-BD0E-C00556BD24F0}" presName="sibTrans" presStyleLbl="sibTrans2D1" presStyleIdx="4" presStyleCnt="6"/>
      <dgm:spPr/>
      <dgm:t>
        <a:bodyPr/>
        <a:lstStyle/>
        <a:p>
          <a:endParaRPr lang="ru-RU"/>
        </a:p>
      </dgm:t>
    </dgm:pt>
    <dgm:pt modelId="{706005DD-41FF-4832-B181-3087366BFB74}" type="pres">
      <dgm:prSet presAssocID="{059E5641-5B3F-4191-A7D5-02770C180FBF}" presName="node" presStyleLbl="node1" presStyleIdx="5" presStyleCnt="6" custScaleX="215201" custScaleY="161020" custRadScaleRad="136170" custRadScaleInc="-416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1698C-BDBA-4DE5-A63A-77F9CB9C771F}" type="pres">
      <dgm:prSet presAssocID="{059E5641-5B3F-4191-A7D5-02770C180FBF}" presName="dummy" presStyleCnt="0"/>
      <dgm:spPr/>
    </dgm:pt>
    <dgm:pt modelId="{C29D5B4D-357C-4177-B826-0E164747FA23}" type="pres">
      <dgm:prSet presAssocID="{B4B99761-86A2-4930-A37B-876659302130}" presName="sibTrans" presStyleLbl="sibTrans2D1" presStyleIdx="5" presStyleCnt="6"/>
      <dgm:spPr/>
      <dgm:t>
        <a:bodyPr/>
        <a:lstStyle/>
        <a:p>
          <a:endParaRPr lang="ru-RU"/>
        </a:p>
      </dgm:t>
    </dgm:pt>
  </dgm:ptLst>
  <dgm:cxnLst>
    <dgm:cxn modelId="{D1E82C81-049A-404E-874C-838C61687866}" srcId="{DC2D4988-0442-4048-AD4E-A1CAE943E388}" destId="{E15E3B43-6990-42BE-BA7D-471F54DD0C9C}" srcOrd="0" destOrd="0" parTransId="{761ADB50-8AD4-44AA-8979-8EB7153B6F17}" sibTransId="{67C94C8B-281D-4337-B3D9-FF351B29BB4B}"/>
    <dgm:cxn modelId="{20D3BDB5-276F-4762-B427-3F6A293BC34A}" srcId="{E15E3B43-6990-42BE-BA7D-471F54DD0C9C}" destId="{EC65551D-A1BC-4A9A-B252-407A2962748F}" srcOrd="0" destOrd="0" parTransId="{D1AE8D02-D433-41DB-997E-76AAE29DFECF}" sibTransId="{16EC0967-54E9-437F-A8CC-214DFA6AB51C}"/>
    <dgm:cxn modelId="{2B77B822-FF4C-4CD0-8D6F-7D73D1D520F9}" type="presOf" srcId="{DC2D4988-0442-4048-AD4E-A1CAE943E388}" destId="{3C7BB20F-0C11-4370-9A95-9EEB225C72CC}" srcOrd="0" destOrd="0" presId="urn:microsoft.com/office/officeart/2005/8/layout/radial6"/>
    <dgm:cxn modelId="{35151748-FEE6-4BC2-8231-2DD31CDABF1F}" type="presOf" srcId="{016CBFE7-FFA1-469E-BD0E-C00556BD24F0}" destId="{70658020-71FC-483E-988F-E6BE4DC214F0}" srcOrd="0" destOrd="0" presId="urn:microsoft.com/office/officeart/2005/8/layout/radial6"/>
    <dgm:cxn modelId="{7C255E61-B934-45FB-B659-7B72D4ABE2D6}" srcId="{E15E3B43-6990-42BE-BA7D-471F54DD0C9C}" destId="{909170B9-1699-458B-BB24-79AA347A2FFE}" srcOrd="4" destOrd="0" parTransId="{CE3928EF-9D33-48F2-9FAF-441338EB688C}" sibTransId="{016CBFE7-FFA1-469E-BD0E-C00556BD24F0}"/>
    <dgm:cxn modelId="{76D22C59-7FA6-4A44-AEB3-6DCDDB101EAC}" srcId="{E15E3B43-6990-42BE-BA7D-471F54DD0C9C}" destId="{26DFF5A6-B681-4788-BE85-185DCA08DFE2}" srcOrd="1" destOrd="0" parTransId="{EEA64F27-8B36-46D4-A748-286F997A5951}" sibTransId="{C2C7FDDB-4F82-42C3-8C85-9345718136E6}"/>
    <dgm:cxn modelId="{7A318C78-7871-43E1-8B65-37748EADA115}" srcId="{E15E3B43-6990-42BE-BA7D-471F54DD0C9C}" destId="{EDAEF274-7EA8-4E6C-8F71-F37D7C18ADCC}" srcOrd="2" destOrd="0" parTransId="{4FD9A581-380A-40CD-8E87-9986FEFC7DE0}" sibTransId="{268C1EC8-AE9C-4329-85F1-E1D09B58C264}"/>
    <dgm:cxn modelId="{31BBFC2F-5D03-41B6-BA2B-14CDFCD570E1}" type="presOf" srcId="{16EC0967-54E9-437F-A8CC-214DFA6AB51C}" destId="{42255953-C3D5-4A33-9CD2-B6661451EE8C}" srcOrd="0" destOrd="0" presId="urn:microsoft.com/office/officeart/2005/8/layout/radial6"/>
    <dgm:cxn modelId="{4B98AF71-A7B1-428C-A561-43810528A3F3}" type="presOf" srcId="{E15E3B43-6990-42BE-BA7D-471F54DD0C9C}" destId="{D72782EE-65DB-4089-99DD-A3BAFD4A09EF}" srcOrd="0" destOrd="0" presId="urn:microsoft.com/office/officeart/2005/8/layout/radial6"/>
    <dgm:cxn modelId="{C8882EB2-D41F-483E-BF80-CD1249FB9BD8}" type="presOf" srcId="{059E5641-5B3F-4191-A7D5-02770C180FBF}" destId="{706005DD-41FF-4832-B181-3087366BFB74}" srcOrd="0" destOrd="0" presId="urn:microsoft.com/office/officeart/2005/8/layout/radial6"/>
    <dgm:cxn modelId="{0BF52963-F9DC-4DDA-8224-756D795977C5}" type="presOf" srcId="{DE915D7F-3468-47CC-92B3-8F8483522DC2}" destId="{326B6338-4F63-44BF-9302-376762053347}" srcOrd="0" destOrd="0" presId="urn:microsoft.com/office/officeart/2005/8/layout/radial6"/>
    <dgm:cxn modelId="{54A38D76-C514-410A-8E24-1632B2506E99}" srcId="{E15E3B43-6990-42BE-BA7D-471F54DD0C9C}" destId="{059E5641-5B3F-4191-A7D5-02770C180FBF}" srcOrd="5" destOrd="0" parTransId="{CBCA7A7A-DA93-4F9E-87C0-5A556CDBE99C}" sibTransId="{B4B99761-86A2-4930-A37B-876659302130}"/>
    <dgm:cxn modelId="{758F7BF5-D0D1-4B9B-A99E-D6071BFAC4D7}" srcId="{E15E3B43-6990-42BE-BA7D-471F54DD0C9C}" destId="{CC2A35AF-83E6-44C5-BE1E-B47F80571E89}" srcOrd="3" destOrd="0" parTransId="{2E5DC920-C9F7-4295-BDA8-784848E38EB1}" sibTransId="{DE915D7F-3468-47CC-92B3-8F8483522DC2}"/>
    <dgm:cxn modelId="{A3538E47-90DC-4502-9843-651BF50B7786}" type="presOf" srcId="{EC65551D-A1BC-4A9A-B252-407A2962748F}" destId="{228BE428-E859-4364-BB3C-F9F911F72680}" srcOrd="0" destOrd="0" presId="urn:microsoft.com/office/officeart/2005/8/layout/radial6"/>
    <dgm:cxn modelId="{F3A16701-AA97-4D93-8E62-29DF6BC7A748}" type="presOf" srcId="{B4B99761-86A2-4930-A37B-876659302130}" destId="{C29D5B4D-357C-4177-B826-0E164747FA23}" srcOrd="0" destOrd="0" presId="urn:microsoft.com/office/officeart/2005/8/layout/radial6"/>
    <dgm:cxn modelId="{43C649F4-A1CA-4B59-A2C8-021A3E215C77}" type="presOf" srcId="{CC2A35AF-83E6-44C5-BE1E-B47F80571E89}" destId="{CBC2F409-D66D-4A83-BD0C-67F8C5DFCB9A}" srcOrd="0" destOrd="0" presId="urn:microsoft.com/office/officeart/2005/8/layout/radial6"/>
    <dgm:cxn modelId="{F9D1ED46-ECD9-48D5-813F-79E87BB96002}" type="presOf" srcId="{909170B9-1699-458B-BB24-79AA347A2FFE}" destId="{A0E14EE3-72DB-4EC5-B742-2DBAAFB710A0}" srcOrd="0" destOrd="0" presId="urn:microsoft.com/office/officeart/2005/8/layout/radial6"/>
    <dgm:cxn modelId="{719DA9B1-1A88-4E97-8B17-643FB1BDDF84}" type="presOf" srcId="{26DFF5A6-B681-4788-BE85-185DCA08DFE2}" destId="{C87917C0-F4E1-4073-BD3E-8E1E3CB9710A}" srcOrd="0" destOrd="0" presId="urn:microsoft.com/office/officeart/2005/8/layout/radial6"/>
    <dgm:cxn modelId="{8BBDE7F2-EFDA-4B2F-9B84-4D834E39DD3E}" type="presOf" srcId="{EDAEF274-7EA8-4E6C-8F71-F37D7C18ADCC}" destId="{D23CB715-4051-4F3D-8810-B66345B73309}" srcOrd="0" destOrd="0" presId="urn:microsoft.com/office/officeart/2005/8/layout/radial6"/>
    <dgm:cxn modelId="{5E87E7B4-C8BC-4A06-BD23-F7453C8010D6}" type="presOf" srcId="{268C1EC8-AE9C-4329-85F1-E1D09B58C264}" destId="{E7472FBB-8E60-4B3E-81D9-75983B44407A}" srcOrd="0" destOrd="0" presId="urn:microsoft.com/office/officeart/2005/8/layout/radial6"/>
    <dgm:cxn modelId="{41D0117F-A46E-413A-A206-83B84F46000C}" type="presOf" srcId="{C2C7FDDB-4F82-42C3-8C85-9345718136E6}" destId="{6A97AA83-5BD9-4560-AEA9-56E4E3F2BC26}" srcOrd="0" destOrd="0" presId="urn:microsoft.com/office/officeart/2005/8/layout/radial6"/>
    <dgm:cxn modelId="{A16BD00B-3BF1-4B5A-97D2-855C44C31C0D}" type="presParOf" srcId="{3C7BB20F-0C11-4370-9A95-9EEB225C72CC}" destId="{D72782EE-65DB-4089-99DD-A3BAFD4A09EF}" srcOrd="0" destOrd="0" presId="urn:microsoft.com/office/officeart/2005/8/layout/radial6"/>
    <dgm:cxn modelId="{F22A626D-9F75-43D0-ABBC-EF517D83D975}" type="presParOf" srcId="{3C7BB20F-0C11-4370-9A95-9EEB225C72CC}" destId="{228BE428-E859-4364-BB3C-F9F911F72680}" srcOrd="1" destOrd="0" presId="urn:microsoft.com/office/officeart/2005/8/layout/radial6"/>
    <dgm:cxn modelId="{EA1E8C9E-3F0F-423E-9DEB-3B61B7B823CD}" type="presParOf" srcId="{3C7BB20F-0C11-4370-9A95-9EEB225C72CC}" destId="{1AFFD401-B7A4-493C-B487-4696A243B82F}" srcOrd="2" destOrd="0" presId="urn:microsoft.com/office/officeart/2005/8/layout/radial6"/>
    <dgm:cxn modelId="{3AA21697-C83D-4969-B713-0ECFA44FD868}" type="presParOf" srcId="{3C7BB20F-0C11-4370-9A95-9EEB225C72CC}" destId="{42255953-C3D5-4A33-9CD2-B6661451EE8C}" srcOrd="3" destOrd="0" presId="urn:microsoft.com/office/officeart/2005/8/layout/radial6"/>
    <dgm:cxn modelId="{1A3FE029-20B6-45D5-8106-01499627B189}" type="presParOf" srcId="{3C7BB20F-0C11-4370-9A95-9EEB225C72CC}" destId="{C87917C0-F4E1-4073-BD3E-8E1E3CB9710A}" srcOrd="4" destOrd="0" presId="urn:microsoft.com/office/officeart/2005/8/layout/radial6"/>
    <dgm:cxn modelId="{901D6923-0AAE-4479-861F-82109DF3B480}" type="presParOf" srcId="{3C7BB20F-0C11-4370-9A95-9EEB225C72CC}" destId="{9AF47644-3A73-4066-AD79-BC838C992523}" srcOrd="5" destOrd="0" presId="urn:microsoft.com/office/officeart/2005/8/layout/radial6"/>
    <dgm:cxn modelId="{8BDFED17-C5F6-40FB-99C2-C1934CA68AD8}" type="presParOf" srcId="{3C7BB20F-0C11-4370-9A95-9EEB225C72CC}" destId="{6A97AA83-5BD9-4560-AEA9-56E4E3F2BC26}" srcOrd="6" destOrd="0" presId="urn:microsoft.com/office/officeart/2005/8/layout/radial6"/>
    <dgm:cxn modelId="{DD679AFF-D9DC-46AE-8672-18A3891652C0}" type="presParOf" srcId="{3C7BB20F-0C11-4370-9A95-9EEB225C72CC}" destId="{D23CB715-4051-4F3D-8810-B66345B73309}" srcOrd="7" destOrd="0" presId="urn:microsoft.com/office/officeart/2005/8/layout/radial6"/>
    <dgm:cxn modelId="{F2B35BAB-402C-439F-A01D-4F1130556AEA}" type="presParOf" srcId="{3C7BB20F-0C11-4370-9A95-9EEB225C72CC}" destId="{86D64263-498C-4E6D-BC64-6E95F17045D3}" srcOrd="8" destOrd="0" presId="urn:microsoft.com/office/officeart/2005/8/layout/radial6"/>
    <dgm:cxn modelId="{1701B02A-124B-4BEB-8131-D327548DB8C5}" type="presParOf" srcId="{3C7BB20F-0C11-4370-9A95-9EEB225C72CC}" destId="{E7472FBB-8E60-4B3E-81D9-75983B44407A}" srcOrd="9" destOrd="0" presId="urn:microsoft.com/office/officeart/2005/8/layout/radial6"/>
    <dgm:cxn modelId="{69837361-7735-48F1-976E-56945D673C4F}" type="presParOf" srcId="{3C7BB20F-0C11-4370-9A95-9EEB225C72CC}" destId="{CBC2F409-D66D-4A83-BD0C-67F8C5DFCB9A}" srcOrd="10" destOrd="0" presId="urn:microsoft.com/office/officeart/2005/8/layout/radial6"/>
    <dgm:cxn modelId="{E886A8BF-8751-4996-968F-D238197F0C54}" type="presParOf" srcId="{3C7BB20F-0C11-4370-9A95-9EEB225C72CC}" destId="{0C3142BF-1F1C-4F97-A373-8025F6492721}" srcOrd="11" destOrd="0" presId="urn:microsoft.com/office/officeart/2005/8/layout/radial6"/>
    <dgm:cxn modelId="{EBB8BE90-51CD-4DAD-8E6E-96E90302208A}" type="presParOf" srcId="{3C7BB20F-0C11-4370-9A95-9EEB225C72CC}" destId="{326B6338-4F63-44BF-9302-376762053347}" srcOrd="12" destOrd="0" presId="urn:microsoft.com/office/officeart/2005/8/layout/radial6"/>
    <dgm:cxn modelId="{FA07ED99-CBEA-4BFA-932C-82B90E55DDB2}" type="presParOf" srcId="{3C7BB20F-0C11-4370-9A95-9EEB225C72CC}" destId="{A0E14EE3-72DB-4EC5-B742-2DBAAFB710A0}" srcOrd="13" destOrd="0" presId="urn:microsoft.com/office/officeart/2005/8/layout/radial6"/>
    <dgm:cxn modelId="{EE68FC5A-422C-44B7-9C2E-75A3860A5020}" type="presParOf" srcId="{3C7BB20F-0C11-4370-9A95-9EEB225C72CC}" destId="{9AA1D431-283E-44EF-9A68-CC1945563900}" srcOrd="14" destOrd="0" presId="urn:microsoft.com/office/officeart/2005/8/layout/radial6"/>
    <dgm:cxn modelId="{06344C64-874A-4C23-82E2-FC88C8B5AC65}" type="presParOf" srcId="{3C7BB20F-0C11-4370-9A95-9EEB225C72CC}" destId="{70658020-71FC-483E-988F-E6BE4DC214F0}" srcOrd="15" destOrd="0" presId="urn:microsoft.com/office/officeart/2005/8/layout/radial6"/>
    <dgm:cxn modelId="{443A4F4F-8FF3-4A4F-A1D6-08C960702FA7}" type="presParOf" srcId="{3C7BB20F-0C11-4370-9A95-9EEB225C72CC}" destId="{706005DD-41FF-4832-B181-3087366BFB74}" srcOrd="16" destOrd="0" presId="urn:microsoft.com/office/officeart/2005/8/layout/radial6"/>
    <dgm:cxn modelId="{04C66B9E-D069-41BC-A407-2B80E1E3AAC5}" type="presParOf" srcId="{3C7BB20F-0C11-4370-9A95-9EEB225C72CC}" destId="{9851698C-BDBA-4DE5-A63A-77F9CB9C771F}" srcOrd="17" destOrd="0" presId="urn:microsoft.com/office/officeart/2005/8/layout/radial6"/>
    <dgm:cxn modelId="{8D65551D-C90D-47C8-9641-E4303923C48F}" type="presParOf" srcId="{3C7BB20F-0C11-4370-9A95-9EEB225C72CC}" destId="{C29D5B4D-357C-4177-B826-0E164747FA23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3F0DDB-7090-4E1E-B32D-42562A7A03A6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157841C-C8CF-416F-81BB-517966718622}">
      <dgm:prSet phldrT="[Текст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800" b="1" dirty="0" smtClean="0"/>
            <a:t>Тяжесть трудового процесса</a:t>
          </a:r>
          <a:endParaRPr lang="ru-RU" sz="1800" b="1" dirty="0"/>
        </a:p>
      </dgm:t>
    </dgm:pt>
    <dgm:pt modelId="{DF7F6747-4042-47B9-B6BE-31D6B365EDC5}" type="parTrans" cxnId="{08209AD5-0C37-4D5E-A624-2B4819DC2994}">
      <dgm:prSet/>
      <dgm:spPr/>
      <dgm:t>
        <a:bodyPr/>
        <a:lstStyle/>
        <a:p>
          <a:endParaRPr lang="ru-RU"/>
        </a:p>
      </dgm:t>
    </dgm:pt>
    <dgm:pt modelId="{04DE8408-2049-4300-BA78-99E46BEDC694}" type="sibTrans" cxnId="{08209AD5-0C37-4D5E-A624-2B4819DC2994}">
      <dgm:prSet/>
      <dgm:spPr/>
      <dgm:t>
        <a:bodyPr/>
        <a:lstStyle/>
        <a:p>
          <a:endParaRPr lang="ru-RU"/>
        </a:p>
      </dgm:t>
    </dgm:pt>
    <dgm:pt modelId="{11ABFABE-2DA4-4C04-803F-F1F4C97CAA22}">
      <dgm:prSet phldrT="[Текст]" custT="1"/>
      <dgm:spPr/>
      <dgm:t>
        <a:bodyPr/>
        <a:lstStyle/>
        <a:p>
          <a:r>
            <a:rPr lang="ru-RU" sz="1400" dirty="0" smtClean="0"/>
            <a:t>Масса поднимаемого и перемещаемого вручную груза</a:t>
          </a:r>
          <a:endParaRPr lang="ru-RU" sz="1400" dirty="0"/>
        </a:p>
      </dgm:t>
    </dgm:pt>
    <dgm:pt modelId="{4725BD0C-6C8C-4935-B7A0-509561253F8B}" type="parTrans" cxnId="{4AEEB168-A86E-4774-8CED-7C7E077C5BD4}">
      <dgm:prSet/>
      <dgm:spPr/>
      <dgm:t>
        <a:bodyPr/>
        <a:lstStyle/>
        <a:p>
          <a:endParaRPr lang="ru-RU"/>
        </a:p>
      </dgm:t>
    </dgm:pt>
    <dgm:pt modelId="{72C4C896-19E6-4A6D-9FD7-E3287C4E379D}" type="sibTrans" cxnId="{4AEEB168-A86E-4774-8CED-7C7E077C5BD4}">
      <dgm:prSet/>
      <dgm:spPr/>
      <dgm:t>
        <a:bodyPr/>
        <a:lstStyle/>
        <a:p>
          <a:endParaRPr lang="ru-RU"/>
        </a:p>
      </dgm:t>
    </dgm:pt>
    <dgm:pt modelId="{C20DAFD7-E6B8-4C68-B143-2C1DEB09BFD8}">
      <dgm:prSet phldrT="[Текст]" custT="1"/>
      <dgm:spPr/>
      <dgm:t>
        <a:bodyPr/>
        <a:lstStyle/>
        <a:p>
          <a:r>
            <a:rPr lang="ru-RU" sz="1400" dirty="0" smtClean="0"/>
            <a:t>Стереотипные рабочие движения</a:t>
          </a:r>
          <a:endParaRPr lang="ru-RU" sz="1400" dirty="0"/>
        </a:p>
      </dgm:t>
    </dgm:pt>
    <dgm:pt modelId="{A3A631DF-6600-48D8-AE5B-13A296E480A1}" type="parTrans" cxnId="{FD0E0ADD-CEA1-4068-9880-BA7D730A96BE}">
      <dgm:prSet/>
      <dgm:spPr/>
      <dgm:t>
        <a:bodyPr/>
        <a:lstStyle/>
        <a:p>
          <a:endParaRPr lang="ru-RU"/>
        </a:p>
      </dgm:t>
    </dgm:pt>
    <dgm:pt modelId="{49EB01F8-76C6-45E3-A44E-366C89631500}" type="sibTrans" cxnId="{FD0E0ADD-CEA1-4068-9880-BA7D730A96BE}">
      <dgm:prSet/>
      <dgm:spPr/>
      <dgm:t>
        <a:bodyPr/>
        <a:lstStyle/>
        <a:p>
          <a:endParaRPr lang="ru-RU"/>
        </a:p>
      </dgm:t>
    </dgm:pt>
    <dgm:pt modelId="{E5704268-0E35-497E-8F92-42A5995794E2}">
      <dgm:prSet phldrT="[Текст]" custT="1"/>
      <dgm:spPr/>
      <dgm:t>
        <a:bodyPr/>
        <a:lstStyle/>
        <a:p>
          <a:r>
            <a:rPr lang="ru-RU" sz="1400" dirty="0" smtClean="0"/>
            <a:t>Статическая нагрузка</a:t>
          </a:r>
          <a:endParaRPr lang="ru-RU" sz="1400" dirty="0"/>
        </a:p>
      </dgm:t>
    </dgm:pt>
    <dgm:pt modelId="{B7051465-1DB4-4031-B9C0-6934D6C856A7}" type="parTrans" cxnId="{22CA8DBF-1C20-422B-A58B-23EDABC9AB1A}">
      <dgm:prSet/>
      <dgm:spPr/>
      <dgm:t>
        <a:bodyPr/>
        <a:lstStyle/>
        <a:p>
          <a:endParaRPr lang="ru-RU"/>
        </a:p>
      </dgm:t>
    </dgm:pt>
    <dgm:pt modelId="{C3332257-26D4-429A-9DD5-C3670EF0D323}" type="sibTrans" cxnId="{22CA8DBF-1C20-422B-A58B-23EDABC9AB1A}">
      <dgm:prSet/>
      <dgm:spPr/>
      <dgm:t>
        <a:bodyPr/>
        <a:lstStyle/>
        <a:p>
          <a:endParaRPr lang="ru-RU"/>
        </a:p>
      </dgm:t>
    </dgm:pt>
    <dgm:pt modelId="{0E7D9986-4998-4C2F-94ED-776F96B57954}">
      <dgm:prSet phldrT="[Текст]" custT="1"/>
      <dgm:spPr/>
      <dgm:t>
        <a:bodyPr/>
        <a:lstStyle/>
        <a:p>
          <a:r>
            <a:rPr lang="ru-RU" sz="1400" dirty="0" smtClean="0"/>
            <a:t>Физическая динамическая нагрузка</a:t>
          </a:r>
          <a:endParaRPr lang="ru-RU" sz="1400" dirty="0"/>
        </a:p>
      </dgm:t>
    </dgm:pt>
    <dgm:pt modelId="{0A9CCF53-D403-4E02-B524-A46B16AE3425}" type="parTrans" cxnId="{72086C3C-DED3-4586-AA03-F337257C5315}">
      <dgm:prSet/>
      <dgm:spPr/>
      <dgm:t>
        <a:bodyPr/>
        <a:lstStyle/>
        <a:p>
          <a:endParaRPr lang="ru-RU"/>
        </a:p>
      </dgm:t>
    </dgm:pt>
    <dgm:pt modelId="{E73EF7D9-8CC2-4691-8A79-C1979FF78B17}" type="sibTrans" cxnId="{72086C3C-DED3-4586-AA03-F337257C5315}">
      <dgm:prSet/>
      <dgm:spPr/>
      <dgm:t>
        <a:bodyPr/>
        <a:lstStyle/>
        <a:p>
          <a:endParaRPr lang="ru-RU"/>
        </a:p>
      </dgm:t>
    </dgm:pt>
    <dgm:pt modelId="{51217082-4E65-45FF-8FBD-5FB4FA2DEDDD}">
      <dgm:prSet phldrT="[Текст]" custT="1"/>
      <dgm:spPr/>
      <dgm:t>
        <a:bodyPr/>
        <a:lstStyle/>
        <a:p>
          <a:r>
            <a:rPr lang="ru-RU" sz="1400" dirty="0" smtClean="0"/>
            <a:t>Рабочая поза</a:t>
          </a:r>
          <a:endParaRPr lang="ru-RU" sz="1400" dirty="0"/>
        </a:p>
      </dgm:t>
    </dgm:pt>
    <dgm:pt modelId="{C646B2A5-6742-4BC0-B49C-43C67C4C876B}" type="parTrans" cxnId="{691673B2-E024-41C2-ACE4-CB779DAB757D}">
      <dgm:prSet/>
      <dgm:spPr/>
      <dgm:t>
        <a:bodyPr/>
        <a:lstStyle/>
        <a:p>
          <a:endParaRPr lang="ru-RU"/>
        </a:p>
      </dgm:t>
    </dgm:pt>
    <dgm:pt modelId="{49085A93-CF55-46B3-ADEC-EEE502FD2D08}" type="sibTrans" cxnId="{691673B2-E024-41C2-ACE4-CB779DAB757D}">
      <dgm:prSet/>
      <dgm:spPr/>
      <dgm:t>
        <a:bodyPr/>
        <a:lstStyle/>
        <a:p>
          <a:endParaRPr lang="ru-RU"/>
        </a:p>
      </dgm:t>
    </dgm:pt>
    <dgm:pt modelId="{C39556C0-1BF3-461C-85CA-B317FB0D4257}">
      <dgm:prSet phldrT="[Текст]" custT="1"/>
      <dgm:spPr/>
      <dgm:t>
        <a:bodyPr/>
        <a:lstStyle/>
        <a:p>
          <a:r>
            <a:rPr lang="ru-RU" sz="1400" dirty="0" smtClean="0"/>
            <a:t>Наклоны корпуса тела работника</a:t>
          </a:r>
          <a:endParaRPr lang="ru-RU" sz="1400" dirty="0"/>
        </a:p>
      </dgm:t>
    </dgm:pt>
    <dgm:pt modelId="{2E440642-DF1F-478B-9377-319E1573598B}" type="parTrans" cxnId="{B996EF84-C12A-4261-B76C-C389350C9166}">
      <dgm:prSet/>
      <dgm:spPr/>
      <dgm:t>
        <a:bodyPr/>
        <a:lstStyle/>
        <a:p>
          <a:endParaRPr lang="ru-RU"/>
        </a:p>
      </dgm:t>
    </dgm:pt>
    <dgm:pt modelId="{B36F39D7-0441-47E7-BBE0-705C936CBBB3}" type="sibTrans" cxnId="{B996EF84-C12A-4261-B76C-C389350C9166}">
      <dgm:prSet/>
      <dgm:spPr/>
      <dgm:t>
        <a:bodyPr/>
        <a:lstStyle/>
        <a:p>
          <a:endParaRPr lang="ru-RU"/>
        </a:p>
      </dgm:t>
    </dgm:pt>
    <dgm:pt modelId="{4CB67891-0563-48AC-909A-E870C9EC952A}">
      <dgm:prSet phldrT="[Текст]" custT="1"/>
      <dgm:spPr/>
      <dgm:t>
        <a:bodyPr/>
        <a:lstStyle/>
        <a:p>
          <a:r>
            <a:rPr lang="ru-RU" sz="1400" dirty="0" smtClean="0"/>
            <a:t>Перемещение в пространстве</a:t>
          </a:r>
          <a:endParaRPr lang="ru-RU" sz="1400" dirty="0"/>
        </a:p>
      </dgm:t>
    </dgm:pt>
    <dgm:pt modelId="{BF1EB391-DDEF-43DA-B1AD-E23E606CE76A}" type="parTrans" cxnId="{2316C42C-9317-43D3-AE51-0A7FBF209103}">
      <dgm:prSet/>
      <dgm:spPr/>
      <dgm:t>
        <a:bodyPr/>
        <a:lstStyle/>
        <a:p>
          <a:endParaRPr lang="ru-RU"/>
        </a:p>
      </dgm:t>
    </dgm:pt>
    <dgm:pt modelId="{50A7652B-205A-40FC-8910-4C83228DB902}" type="sibTrans" cxnId="{2316C42C-9317-43D3-AE51-0A7FBF209103}">
      <dgm:prSet/>
      <dgm:spPr/>
      <dgm:t>
        <a:bodyPr/>
        <a:lstStyle/>
        <a:p>
          <a:endParaRPr lang="ru-RU"/>
        </a:p>
      </dgm:t>
    </dgm:pt>
    <dgm:pt modelId="{F33BAD61-FF20-497E-BBD0-BFF3C6B72E5D}" type="pres">
      <dgm:prSet presAssocID="{333F0DDB-7090-4E1E-B32D-42562A7A03A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D309D2-51AF-4932-8212-9292C587EE4D}" type="pres">
      <dgm:prSet presAssocID="{3157841C-C8CF-416F-81BB-517966718622}" presName="centerShape" presStyleLbl="node0" presStyleIdx="0" presStyleCnt="1" custScaleX="170375" custScaleY="112952"/>
      <dgm:spPr/>
      <dgm:t>
        <a:bodyPr/>
        <a:lstStyle/>
        <a:p>
          <a:endParaRPr lang="ru-RU"/>
        </a:p>
      </dgm:t>
    </dgm:pt>
    <dgm:pt modelId="{203EBE23-C8B6-4B7B-A7EB-23D1D8E3733D}" type="pres">
      <dgm:prSet presAssocID="{4725BD0C-6C8C-4935-B7A0-509561253F8B}" presName="parTrans" presStyleLbl="sibTrans2D1" presStyleIdx="0" presStyleCnt="7"/>
      <dgm:spPr/>
      <dgm:t>
        <a:bodyPr/>
        <a:lstStyle/>
        <a:p>
          <a:endParaRPr lang="ru-RU"/>
        </a:p>
      </dgm:t>
    </dgm:pt>
    <dgm:pt modelId="{B6043DD4-1D86-4777-A197-C58202A96E68}" type="pres">
      <dgm:prSet presAssocID="{4725BD0C-6C8C-4935-B7A0-509561253F8B}" presName="connectorText" presStyleLbl="sibTrans2D1" presStyleIdx="0" presStyleCnt="7"/>
      <dgm:spPr/>
      <dgm:t>
        <a:bodyPr/>
        <a:lstStyle/>
        <a:p>
          <a:endParaRPr lang="ru-RU"/>
        </a:p>
      </dgm:t>
    </dgm:pt>
    <dgm:pt modelId="{8E785F7C-3E37-400A-8F7A-A5878C98351A}" type="pres">
      <dgm:prSet presAssocID="{11ABFABE-2DA4-4C04-803F-F1F4C97CAA22}" presName="node" presStyleLbl="node1" presStyleIdx="0" presStyleCnt="7" custScaleX="183097" custRadScaleRad="100431" custRadScaleInc="407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F8CB78-5186-491C-8AF9-A7CAE00FF54B}" type="pres">
      <dgm:prSet presAssocID="{A3A631DF-6600-48D8-AE5B-13A296E480A1}" presName="parTrans" presStyleLbl="sibTrans2D1" presStyleIdx="1" presStyleCnt="7"/>
      <dgm:spPr/>
      <dgm:t>
        <a:bodyPr/>
        <a:lstStyle/>
        <a:p>
          <a:endParaRPr lang="ru-RU"/>
        </a:p>
      </dgm:t>
    </dgm:pt>
    <dgm:pt modelId="{5EA84D49-4744-4E66-A52C-40113176F1C9}" type="pres">
      <dgm:prSet presAssocID="{A3A631DF-6600-48D8-AE5B-13A296E480A1}" presName="connectorText" presStyleLbl="sibTrans2D1" presStyleIdx="1" presStyleCnt="7"/>
      <dgm:spPr/>
      <dgm:t>
        <a:bodyPr/>
        <a:lstStyle/>
        <a:p>
          <a:endParaRPr lang="ru-RU"/>
        </a:p>
      </dgm:t>
    </dgm:pt>
    <dgm:pt modelId="{4FFB40D9-DA0B-4CE2-ABD3-C31B6ED683BC}" type="pres">
      <dgm:prSet presAssocID="{C20DAFD7-E6B8-4C68-B143-2C1DEB09BFD8}" presName="node" presStyleLbl="node1" presStyleIdx="1" presStyleCnt="7" custScaleX="173689" custScaleY="115152" custRadScaleRad="128254" custRadScaleInc="-5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CC7CD0-13F2-4D5C-A7F8-000681548DFC}" type="pres">
      <dgm:prSet presAssocID="{B7051465-1DB4-4031-B9C0-6934D6C856A7}" presName="parTrans" presStyleLbl="sibTrans2D1" presStyleIdx="2" presStyleCnt="7"/>
      <dgm:spPr/>
      <dgm:t>
        <a:bodyPr/>
        <a:lstStyle/>
        <a:p>
          <a:endParaRPr lang="ru-RU"/>
        </a:p>
      </dgm:t>
    </dgm:pt>
    <dgm:pt modelId="{E8463D3F-073B-4B66-8A93-6A3AA2B69C79}" type="pres">
      <dgm:prSet presAssocID="{B7051465-1DB4-4031-B9C0-6934D6C856A7}" presName="connectorText" presStyleLbl="sibTrans2D1" presStyleIdx="2" presStyleCnt="7"/>
      <dgm:spPr/>
      <dgm:t>
        <a:bodyPr/>
        <a:lstStyle/>
        <a:p>
          <a:endParaRPr lang="ru-RU"/>
        </a:p>
      </dgm:t>
    </dgm:pt>
    <dgm:pt modelId="{E58C6D33-CE11-4F2A-82E7-DF565DE10356}" type="pres">
      <dgm:prSet presAssocID="{E5704268-0E35-497E-8F92-42A5995794E2}" presName="node" presStyleLbl="node1" presStyleIdx="2" presStyleCnt="7" custScaleX="163322" custScaleY="115154" custRadScaleRad="123431" custRadScaleInc="-933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5FFDB8-8D43-4FCB-9FB4-718F77F98EDE}" type="pres">
      <dgm:prSet presAssocID="{0A9CCF53-D403-4E02-B524-A46B16AE3425}" presName="parTrans" presStyleLbl="sibTrans2D1" presStyleIdx="3" presStyleCnt="7"/>
      <dgm:spPr/>
      <dgm:t>
        <a:bodyPr/>
        <a:lstStyle/>
        <a:p>
          <a:endParaRPr lang="ru-RU"/>
        </a:p>
      </dgm:t>
    </dgm:pt>
    <dgm:pt modelId="{834653E7-EF12-42F4-B05A-30BAFDE06EFC}" type="pres">
      <dgm:prSet presAssocID="{0A9CCF53-D403-4E02-B524-A46B16AE3425}" presName="connectorText" presStyleLbl="sibTrans2D1" presStyleIdx="3" presStyleCnt="7"/>
      <dgm:spPr/>
      <dgm:t>
        <a:bodyPr/>
        <a:lstStyle/>
        <a:p>
          <a:endParaRPr lang="ru-RU"/>
        </a:p>
      </dgm:t>
    </dgm:pt>
    <dgm:pt modelId="{9E473388-E304-4DEA-A364-0AA46F967728}" type="pres">
      <dgm:prSet presAssocID="{0E7D9986-4998-4C2F-94ED-776F96B57954}" presName="node" presStyleLbl="node1" presStyleIdx="3" presStyleCnt="7" custScaleX="167945" custScaleY="111324" custRadScaleRad="131574" custRadScaleInc="-1969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668CB6-EECC-44B0-BE62-83915BC02C1C}" type="pres">
      <dgm:prSet presAssocID="{C646B2A5-6742-4BC0-B49C-43C67C4C876B}" presName="parTrans" presStyleLbl="sibTrans2D1" presStyleIdx="4" presStyleCnt="7"/>
      <dgm:spPr/>
      <dgm:t>
        <a:bodyPr/>
        <a:lstStyle/>
        <a:p>
          <a:endParaRPr lang="ru-RU"/>
        </a:p>
      </dgm:t>
    </dgm:pt>
    <dgm:pt modelId="{11848AB7-DE7C-4E6F-ACF1-51B1AB5ACE5A}" type="pres">
      <dgm:prSet presAssocID="{C646B2A5-6742-4BC0-B49C-43C67C4C876B}" presName="connectorText" presStyleLbl="sibTrans2D1" presStyleIdx="4" presStyleCnt="7"/>
      <dgm:spPr/>
      <dgm:t>
        <a:bodyPr/>
        <a:lstStyle/>
        <a:p>
          <a:endParaRPr lang="ru-RU"/>
        </a:p>
      </dgm:t>
    </dgm:pt>
    <dgm:pt modelId="{73952D76-1D57-4D77-BBC6-A0740FC43042}" type="pres">
      <dgm:prSet presAssocID="{51217082-4E65-45FF-8FBD-5FB4FA2DEDDD}" presName="node" presStyleLbl="node1" presStyleIdx="4" presStyleCnt="7" custScaleX="126476" custRadScaleRad="99754" custRadScaleInc="-454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AD56B1-D11A-4B6A-94FD-5155FC09596E}" type="pres">
      <dgm:prSet presAssocID="{2E440642-DF1F-478B-9377-319E1573598B}" presName="parTrans" presStyleLbl="sibTrans2D1" presStyleIdx="5" presStyleCnt="7"/>
      <dgm:spPr/>
      <dgm:t>
        <a:bodyPr/>
        <a:lstStyle/>
        <a:p>
          <a:endParaRPr lang="ru-RU"/>
        </a:p>
      </dgm:t>
    </dgm:pt>
    <dgm:pt modelId="{DEAB71F5-23BA-493E-9570-1A1957E01A1A}" type="pres">
      <dgm:prSet presAssocID="{2E440642-DF1F-478B-9377-319E1573598B}" presName="connectorText" presStyleLbl="sibTrans2D1" presStyleIdx="5" presStyleCnt="7"/>
      <dgm:spPr/>
      <dgm:t>
        <a:bodyPr/>
        <a:lstStyle/>
        <a:p>
          <a:endParaRPr lang="ru-RU"/>
        </a:p>
      </dgm:t>
    </dgm:pt>
    <dgm:pt modelId="{08E7CB09-0AC4-475C-85C8-FAC119F26809}" type="pres">
      <dgm:prSet presAssocID="{C39556C0-1BF3-461C-85CA-B317FB0D4257}" presName="node" presStyleLbl="node1" presStyleIdx="5" presStyleCnt="7" custScaleX="151028" custRadScaleRad="98844" custRadScaleInc="-4467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844F19-4140-4A62-B1E9-1812A4D44E95}" type="pres">
      <dgm:prSet presAssocID="{BF1EB391-DDEF-43DA-B1AD-E23E606CE76A}" presName="parTrans" presStyleLbl="sibTrans2D1" presStyleIdx="6" presStyleCnt="7"/>
      <dgm:spPr/>
      <dgm:t>
        <a:bodyPr/>
        <a:lstStyle/>
        <a:p>
          <a:endParaRPr lang="ru-RU"/>
        </a:p>
      </dgm:t>
    </dgm:pt>
    <dgm:pt modelId="{0080877F-1F21-47AB-8895-7DFBF09FC0FA}" type="pres">
      <dgm:prSet presAssocID="{BF1EB391-DDEF-43DA-B1AD-E23E606CE76A}" presName="connectorText" presStyleLbl="sibTrans2D1" presStyleIdx="6" presStyleCnt="7"/>
      <dgm:spPr/>
      <dgm:t>
        <a:bodyPr/>
        <a:lstStyle/>
        <a:p>
          <a:endParaRPr lang="ru-RU"/>
        </a:p>
      </dgm:t>
    </dgm:pt>
    <dgm:pt modelId="{79E76D75-20A4-4053-9B83-C3B2BFC10CA5}" type="pres">
      <dgm:prSet presAssocID="{4CB67891-0563-48AC-909A-E870C9EC952A}" presName="node" presStyleLbl="node1" presStyleIdx="6" presStyleCnt="7" custScaleX="137661" custRadScaleRad="130425" custRadScaleInc="-3003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996EF84-C12A-4261-B76C-C389350C9166}" srcId="{3157841C-C8CF-416F-81BB-517966718622}" destId="{C39556C0-1BF3-461C-85CA-B317FB0D4257}" srcOrd="5" destOrd="0" parTransId="{2E440642-DF1F-478B-9377-319E1573598B}" sibTransId="{B36F39D7-0441-47E7-BBE0-705C936CBBB3}"/>
    <dgm:cxn modelId="{A1F4D3AF-B8F9-451B-A661-032F3D696172}" type="presOf" srcId="{2E440642-DF1F-478B-9377-319E1573598B}" destId="{DEAB71F5-23BA-493E-9570-1A1957E01A1A}" srcOrd="1" destOrd="0" presId="urn:microsoft.com/office/officeart/2005/8/layout/radial5"/>
    <dgm:cxn modelId="{B51EFF6C-6395-4673-9752-9496B5A8FAFB}" type="presOf" srcId="{C646B2A5-6742-4BC0-B49C-43C67C4C876B}" destId="{11848AB7-DE7C-4E6F-ACF1-51B1AB5ACE5A}" srcOrd="1" destOrd="0" presId="urn:microsoft.com/office/officeart/2005/8/layout/radial5"/>
    <dgm:cxn modelId="{1755A8D2-8FDA-4522-8C43-9BEC1ACA7D1E}" type="presOf" srcId="{0A9CCF53-D403-4E02-B524-A46B16AE3425}" destId="{834653E7-EF12-42F4-B05A-30BAFDE06EFC}" srcOrd="1" destOrd="0" presId="urn:microsoft.com/office/officeart/2005/8/layout/radial5"/>
    <dgm:cxn modelId="{1BA57EC4-64AE-4001-B50B-647F4837414A}" type="presOf" srcId="{4CB67891-0563-48AC-909A-E870C9EC952A}" destId="{79E76D75-20A4-4053-9B83-C3B2BFC10CA5}" srcOrd="0" destOrd="0" presId="urn:microsoft.com/office/officeart/2005/8/layout/radial5"/>
    <dgm:cxn modelId="{08209AD5-0C37-4D5E-A624-2B4819DC2994}" srcId="{333F0DDB-7090-4E1E-B32D-42562A7A03A6}" destId="{3157841C-C8CF-416F-81BB-517966718622}" srcOrd="0" destOrd="0" parTransId="{DF7F6747-4042-47B9-B6BE-31D6B365EDC5}" sibTransId="{04DE8408-2049-4300-BA78-99E46BEDC694}"/>
    <dgm:cxn modelId="{FE2F88A4-B6D6-4939-B29D-18D1A322DF7B}" type="presOf" srcId="{B7051465-1DB4-4031-B9C0-6934D6C856A7}" destId="{19CC7CD0-13F2-4D5C-A7F8-000681548DFC}" srcOrd="0" destOrd="0" presId="urn:microsoft.com/office/officeart/2005/8/layout/radial5"/>
    <dgm:cxn modelId="{4AEEB168-A86E-4774-8CED-7C7E077C5BD4}" srcId="{3157841C-C8CF-416F-81BB-517966718622}" destId="{11ABFABE-2DA4-4C04-803F-F1F4C97CAA22}" srcOrd="0" destOrd="0" parTransId="{4725BD0C-6C8C-4935-B7A0-509561253F8B}" sibTransId="{72C4C896-19E6-4A6D-9FD7-E3287C4E379D}"/>
    <dgm:cxn modelId="{9549001D-3018-41ED-AC0D-79966AFDBFF1}" type="presOf" srcId="{A3A631DF-6600-48D8-AE5B-13A296E480A1}" destId="{5EA84D49-4744-4E66-A52C-40113176F1C9}" srcOrd="1" destOrd="0" presId="urn:microsoft.com/office/officeart/2005/8/layout/radial5"/>
    <dgm:cxn modelId="{A811C544-F15D-42F0-8CF4-6E15BB683A2E}" type="presOf" srcId="{0E7D9986-4998-4C2F-94ED-776F96B57954}" destId="{9E473388-E304-4DEA-A364-0AA46F967728}" srcOrd="0" destOrd="0" presId="urn:microsoft.com/office/officeart/2005/8/layout/radial5"/>
    <dgm:cxn modelId="{1CDF688B-B8A9-4097-80F8-EF08AB123C30}" type="presOf" srcId="{A3A631DF-6600-48D8-AE5B-13A296E480A1}" destId="{FDF8CB78-5186-491C-8AF9-A7CAE00FF54B}" srcOrd="0" destOrd="0" presId="urn:microsoft.com/office/officeart/2005/8/layout/radial5"/>
    <dgm:cxn modelId="{58D80C8D-89B1-4D7A-BECB-82D85E460A55}" type="presOf" srcId="{0A9CCF53-D403-4E02-B524-A46B16AE3425}" destId="{4F5FFDB8-8D43-4FCB-9FB4-718F77F98EDE}" srcOrd="0" destOrd="0" presId="urn:microsoft.com/office/officeart/2005/8/layout/radial5"/>
    <dgm:cxn modelId="{4C742D90-7DD8-432E-BDEC-2B5442E3FD81}" type="presOf" srcId="{3157841C-C8CF-416F-81BB-517966718622}" destId="{5BD309D2-51AF-4932-8212-9292C587EE4D}" srcOrd="0" destOrd="0" presId="urn:microsoft.com/office/officeart/2005/8/layout/radial5"/>
    <dgm:cxn modelId="{DA91EDB7-03EC-40D5-9417-064D47792AA4}" type="presOf" srcId="{4725BD0C-6C8C-4935-B7A0-509561253F8B}" destId="{B6043DD4-1D86-4777-A197-C58202A96E68}" srcOrd="1" destOrd="0" presId="urn:microsoft.com/office/officeart/2005/8/layout/radial5"/>
    <dgm:cxn modelId="{22CA8DBF-1C20-422B-A58B-23EDABC9AB1A}" srcId="{3157841C-C8CF-416F-81BB-517966718622}" destId="{E5704268-0E35-497E-8F92-42A5995794E2}" srcOrd="2" destOrd="0" parTransId="{B7051465-1DB4-4031-B9C0-6934D6C856A7}" sibTransId="{C3332257-26D4-429A-9DD5-C3670EF0D323}"/>
    <dgm:cxn modelId="{FD0E0ADD-CEA1-4068-9880-BA7D730A96BE}" srcId="{3157841C-C8CF-416F-81BB-517966718622}" destId="{C20DAFD7-E6B8-4C68-B143-2C1DEB09BFD8}" srcOrd="1" destOrd="0" parTransId="{A3A631DF-6600-48D8-AE5B-13A296E480A1}" sibTransId="{49EB01F8-76C6-45E3-A44E-366C89631500}"/>
    <dgm:cxn modelId="{1E6E8654-6C5E-4E46-B969-B24E3E148FCE}" type="presOf" srcId="{11ABFABE-2DA4-4C04-803F-F1F4C97CAA22}" destId="{8E785F7C-3E37-400A-8F7A-A5878C98351A}" srcOrd="0" destOrd="0" presId="urn:microsoft.com/office/officeart/2005/8/layout/radial5"/>
    <dgm:cxn modelId="{234C531F-437E-45EB-9183-8EE4F3229772}" type="presOf" srcId="{BF1EB391-DDEF-43DA-B1AD-E23E606CE76A}" destId="{86844F19-4140-4A62-B1E9-1812A4D44E95}" srcOrd="0" destOrd="0" presId="urn:microsoft.com/office/officeart/2005/8/layout/radial5"/>
    <dgm:cxn modelId="{52E23BE8-2DB7-4A01-928E-E168FC023A60}" type="presOf" srcId="{333F0DDB-7090-4E1E-B32D-42562A7A03A6}" destId="{F33BAD61-FF20-497E-BBD0-BFF3C6B72E5D}" srcOrd="0" destOrd="0" presId="urn:microsoft.com/office/officeart/2005/8/layout/radial5"/>
    <dgm:cxn modelId="{A13964DA-E9FF-4F35-AD73-95CFB4387564}" type="presOf" srcId="{E5704268-0E35-497E-8F92-42A5995794E2}" destId="{E58C6D33-CE11-4F2A-82E7-DF565DE10356}" srcOrd="0" destOrd="0" presId="urn:microsoft.com/office/officeart/2005/8/layout/radial5"/>
    <dgm:cxn modelId="{44889C3E-12F1-4D7D-BF0D-DDAB95A5E8BE}" type="presOf" srcId="{BF1EB391-DDEF-43DA-B1AD-E23E606CE76A}" destId="{0080877F-1F21-47AB-8895-7DFBF09FC0FA}" srcOrd="1" destOrd="0" presId="urn:microsoft.com/office/officeart/2005/8/layout/radial5"/>
    <dgm:cxn modelId="{423C81DA-D893-4F5F-BB50-75B39AFAB149}" type="presOf" srcId="{51217082-4E65-45FF-8FBD-5FB4FA2DEDDD}" destId="{73952D76-1D57-4D77-BBC6-A0740FC43042}" srcOrd="0" destOrd="0" presId="urn:microsoft.com/office/officeart/2005/8/layout/radial5"/>
    <dgm:cxn modelId="{72086C3C-DED3-4586-AA03-F337257C5315}" srcId="{3157841C-C8CF-416F-81BB-517966718622}" destId="{0E7D9986-4998-4C2F-94ED-776F96B57954}" srcOrd="3" destOrd="0" parTransId="{0A9CCF53-D403-4E02-B524-A46B16AE3425}" sibTransId="{E73EF7D9-8CC2-4691-8A79-C1979FF78B17}"/>
    <dgm:cxn modelId="{2E23D4EC-EFB6-477A-BF2D-A301A113EDF4}" type="presOf" srcId="{C20DAFD7-E6B8-4C68-B143-2C1DEB09BFD8}" destId="{4FFB40D9-DA0B-4CE2-ABD3-C31B6ED683BC}" srcOrd="0" destOrd="0" presId="urn:microsoft.com/office/officeart/2005/8/layout/radial5"/>
    <dgm:cxn modelId="{2A07470D-4666-4C15-87F9-2D98201EEC85}" type="presOf" srcId="{2E440642-DF1F-478B-9377-319E1573598B}" destId="{29AD56B1-D11A-4B6A-94FD-5155FC09596E}" srcOrd="0" destOrd="0" presId="urn:microsoft.com/office/officeart/2005/8/layout/radial5"/>
    <dgm:cxn modelId="{BF900B4B-07A3-4AF6-A647-F48495645696}" type="presOf" srcId="{C39556C0-1BF3-461C-85CA-B317FB0D4257}" destId="{08E7CB09-0AC4-475C-85C8-FAC119F26809}" srcOrd="0" destOrd="0" presId="urn:microsoft.com/office/officeart/2005/8/layout/radial5"/>
    <dgm:cxn modelId="{2316C42C-9317-43D3-AE51-0A7FBF209103}" srcId="{3157841C-C8CF-416F-81BB-517966718622}" destId="{4CB67891-0563-48AC-909A-E870C9EC952A}" srcOrd="6" destOrd="0" parTransId="{BF1EB391-DDEF-43DA-B1AD-E23E606CE76A}" sibTransId="{50A7652B-205A-40FC-8910-4C83228DB902}"/>
    <dgm:cxn modelId="{691673B2-E024-41C2-ACE4-CB779DAB757D}" srcId="{3157841C-C8CF-416F-81BB-517966718622}" destId="{51217082-4E65-45FF-8FBD-5FB4FA2DEDDD}" srcOrd="4" destOrd="0" parTransId="{C646B2A5-6742-4BC0-B49C-43C67C4C876B}" sibTransId="{49085A93-CF55-46B3-ADEC-EEE502FD2D08}"/>
    <dgm:cxn modelId="{67D5010A-A5F4-4C87-A966-846D407431A6}" type="presOf" srcId="{4725BD0C-6C8C-4935-B7A0-509561253F8B}" destId="{203EBE23-C8B6-4B7B-A7EB-23D1D8E3733D}" srcOrd="0" destOrd="0" presId="urn:microsoft.com/office/officeart/2005/8/layout/radial5"/>
    <dgm:cxn modelId="{697A50B3-1383-4A15-A97A-F6DF170EB504}" type="presOf" srcId="{B7051465-1DB4-4031-B9C0-6934D6C856A7}" destId="{E8463D3F-073B-4B66-8A93-6A3AA2B69C79}" srcOrd="1" destOrd="0" presId="urn:microsoft.com/office/officeart/2005/8/layout/radial5"/>
    <dgm:cxn modelId="{24595DAC-D4BD-4168-8C78-89813C96F376}" type="presOf" srcId="{C646B2A5-6742-4BC0-B49C-43C67C4C876B}" destId="{8A668CB6-EECC-44B0-BE62-83915BC02C1C}" srcOrd="0" destOrd="0" presId="urn:microsoft.com/office/officeart/2005/8/layout/radial5"/>
    <dgm:cxn modelId="{63D0E1C0-720A-40A6-B1A7-E66D1F0BF1FB}" type="presParOf" srcId="{F33BAD61-FF20-497E-BBD0-BFF3C6B72E5D}" destId="{5BD309D2-51AF-4932-8212-9292C587EE4D}" srcOrd="0" destOrd="0" presId="urn:microsoft.com/office/officeart/2005/8/layout/radial5"/>
    <dgm:cxn modelId="{AAE17B6B-F335-4138-8BA9-CE3F5F034390}" type="presParOf" srcId="{F33BAD61-FF20-497E-BBD0-BFF3C6B72E5D}" destId="{203EBE23-C8B6-4B7B-A7EB-23D1D8E3733D}" srcOrd="1" destOrd="0" presId="urn:microsoft.com/office/officeart/2005/8/layout/radial5"/>
    <dgm:cxn modelId="{CC8B996E-5160-497D-985B-361B57588E6D}" type="presParOf" srcId="{203EBE23-C8B6-4B7B-A7EB-23D1D8E3733D}" destId="{B6043DD4-1D86-4777-A197-C58202A96E68}" srcOrd="0" destOrd="0" presId="urn:microsoft.com/office/officeart/2005/8/layout/radial5"/>
    <dgm:cxn modelId="{B5E35EE2-860D-418B-B36F-69AC298D8636}" type="presParOf" srcId="{F33BAD61-FF20-497E-BBD0-BFF3C6B72E5D}" destId="{8E785F7C-3E37-400A-8F7A-A5878C98351A}" srcOrd="2" destOrd="0" presId="urn:microsoft.com/office/officeart/2005/8/layout/radial5"/>
    <dgm:cxn modelId="{EBC2709C-380B-465D-BE77-A522E79AE183}" type="presParOf" srcId="{F33BAD61-FF20-497E-BBD0-BFF3C6B72E5D}" destId="{FDF8CB78-5186-491C-8AF9-A7CAE00FF54B}" srcOrd="3" destOrd="0" presId="urn:microsoft.com/office/officeart/2005/8/layout/radial5"/>
    <dgm:cxn modelId="{5D9E3E54-8088-4194-94AF-42C929296507}" type="presParOf" srcId="{FDF8CB78-5186-491C-8AF9-A7CAE00FF54B}" destId="{5EA84D49-4744-4E66-A52C-40113176F1C9}" srcOrd="0" destOrd="0" presId="urn:microsoft.com/office/officeart/2005/8/layout/radial5"/>
    <dgm:cxn modelId="{854725A6-50E8-4D47-8345-27077E22EC9B}" type="presParOf" srcId="{F33BAD61-FF20-497E-BBD0-BFF3C6B72E5D}" destId="{4FFB40D9-DA0B-4CE2-ABD3-C31B6ED683BC}" srcOrd="4" destOrd="0" presId="urn:microsoft.com/office/officeart/2005/8/layout/radial5"/>
    <dgm:cxn modelId="{57ED6A4D-9325-4815-82A6-0B306261D138}" type="presParOf" srcId="{F33BAD61-FF20-497E-BBD0-BFF3C6B72E5D}" destId="{19CC7CD0-13F2-4D5C-A7F8-000681548DFC}" srcOrd="5" destOrd="0" presId="urn:microsoft.com/office/officeart/2005/8/layout/radial5"/>
    <dgm:cxn modelId="{0621518D-659E-4A8B-A9F7-5A83AC56D963}" type="presParOf" srcId="{19CC7CD0-13F2-4D5C-A7F8-000681548DFC}" destId="{E8463D3F-073B-4B66-8A93-6A3AA2B69C79}" srcOrd="0" destOrd="0" presId="urn:microsoft.com/office/officeart/2005/8/layout/radial5"/>
    <dgm:cxn modelId="{4415E6F3-E070-46FB-B434-2FBC7308A639}" type="presParOf" srcId="{F33BAD61-FF20-497E-BBD0-BFF3C6B72E5D}" destId="{E58C6D33-CE11-4F2A-82E7-DF565DE10356}" srcOrd="6" destOrd="0" presId="urn:microsoft.com/office/officeart/2005/8/layout/radial5"/>
    <dgm:cxn modelId="{11D77115-990E-4624-A9E4-32C7A4797D3E}" type="presParOf" srcId="{F33BAD61-FF20-497E-BBD0-BFF3C6B72E5D}" destId="{4F5FFDB8-8D43-4FCB-9FB4-718F77F98EDE}" srcOrd="7" destOrd="0" presId="urn:microsoft.com/office/officeart/2005/8/layout/radial5"/>
    <dgm:cxn modelId="{5C781903-C5DA-4D6B-928B-FA5550E68568}" type="presParOf" srcId="{4F5FFDB8-8D43-4FCB-9FB4-718F77F98EDE}" destId="{834653E7-EF12-42F4-B05A-30BAFDE06EFC}" srcOrd="0" destOrd="0" presId="urn:microsoft.com/office/officeart/2005/8/layout/radial5"/>
    <dgm:cxn modelId="{1FE8E87A-6436-430B-B29B-649784209653}" type="presParOf" srcId="{F33BAD61-FF20-497E-BBD0-BFF3C6B72E5D}" destId="{9E473388-E304-4DEA-A364-0AA46F967728}" srcOrd="8" destOrd="0" presId="urn:microsoft.com/office/officeart/2005/8/layout/radial5"/>
    <dgm:cxn modelId="{3A6C7A5C-9FE1-450B-B0D0-A33D28F60335}" type="presParOf" srcId="{F33BAD61-FF20-497E-BBD0-BFF3C6B72E5D}" destId="{8A668CB6-EECC-44B0-BE62-83915BC02C1C}" srcOrd="9" destOrd="0" presId="urn:microsoft.com/office/officeart/2005/8/layout/radial5"/>
    <dgm:cxn modelId="{516F6449-6982-4C23-AEFA-8C65538AB928}" type="presParOf" srcId="{8A668CB6-EECC-44B0-BE62-83915BC02C1C}" destId="{11848AB7-DE7C-4E6F-ACF1-51B1AB5ACE5A}" srcOrd="0" destOrd="0" presId="urn:microsoft.com/office/officeart/2005/8/layout/radial5"/>
    <dgm:cxn modelId="{6062EFC3-3044-4C8C-AAD2-BC31B7B1D088}" type="presParOf" srcId="{F33BAD61-FF20-497E-BBD0-BFF3C6B72E5D}" destId="{73952D76-1D57-4D77-BBC6-A0740FC43042}" srcOrd="10" destOrd="0" presId="urn:microsoft.com/office/officeart/2005/8/layout/radial5"/>
    <dgm:cxn modelId="{E3CF8048-3664-49E7-B1FF-CC8E237E2846}" type="presParOf" srcId="{F33BAD61-FF20-497E-BBD0-BFF3C6B72E5D}" destId="{29AD56B1-D11A-4B6A-94FD-5155FC09596E}" srcOrd="11" destOrd="0" presId="urn:microsoft.com/office/officeart/2005/8/layout/radial5"/>
    <dgm:cxn modelId="{F5F6B8F0-6ECB-4D43-983D-F6D38C063BFB}" type="presParOf" srcId="{29AD56B1-D11A-4B6A-94FD-5155FC09596E}" destId="{DEAB71F5-23BA-493E-9570-1A1957E01A1A}" srcOrd="0" destOrd="0" presId="urn:microsoft.com/office/officeart/2005/8/layout/radial5"/>
    <dgm:cxn modelId="{39FA7BF5-95F8-4E48-8D8E-3E4CD3688190}" type="presParOf" srcId="{F33BAD61-FF20-497E-BBD0-BFF3C6B72E5D}" destId="{08E7CB09-0AC4-475C-85C8-FAC119F26809}" srcOrd="12" destOrd="0" presId="urn:microsoft.com/office/officeart/2005/8/layout/radial5"/>
    <dgm:cxn modelId="{8CE41503-E6AB-4020-A869-67E0A9BC7FBF}" type="presParOf" srcId="{F33BAD61-FF20-497E-BBD0-BFF3C6B72E5D}" destId="{86844F19-4140-4A62-B1E9-1812A4D44E95}" srcOrd="13" destOrd="0" presId="urn:microsoft.com/office/officeart/2005/8/layout/radial5"/>
    <dgm:cxn modelId="{95E3F497-31C7-45D9-BF4F-D826919D5F25}" type="presParOf" srcId="{86844F19-4140-4A62-B1E9-1812A4D44E95}" destId="{0080877F-1F21-47AB-8895-7DFBF09FC0FA}" srcOrd="0" destOrd="0" presId="urn:microsoft.com/office/officeart/2005/8/layout/radial5"/>
    <dgm:cxn modelId="{1E2B1D47-2018-4EAE-84C0-54C8C578279A}" type="presParOf" srcId="{F33BAD61-FF20-497E-BBD0-BFF3C6B72E5D}" destId="{79E76D75-20A4-4053-9B83-C3B2BFC10CA5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3F0DDB-7090-4E1E-B32D-42562A7A03A6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157841C-C8CF-416F-81BB-517966718622}">
      <dgm:prSet phldrT="[Текст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800" b="1" dirty="0" smtClean="0"/>
            <a:t>Напряженность трудового процесса</a:t>
          </a:r>
          <a:endParaRPr lang="ru-RU" sz="1800" b="1" dirty="0"/>
        </a:p>
      </dgm:t>
    </dgm:pt>
    <dgm:pt modelId="{DF7F6747-4042-47B9-B6BE-31D6B365EDC5}" type="parTrans" cxnId="{08209AD5-0C37-4D5E-A624-2B4819DC2994}">
      <dgm:prSet/>
      <dgm:spPr/>
      <dgm:t>
        <a:bodyPr/>
        <a:lstStyle/>
        <a:p>
          <a:endParaRPr lang="ru-RU"/>
        </a:p>
      </dgm:t>
    </dgm:pt>
    <dgm:pt modelId="{04DE8408-2049-4300-BA78-99E46BEDC694}" type="sibTrans" cxnId="{08209AD5-0C37-4D5E-A624-2B4819DC2994}">
      <dgm:prSet/>
      <dgm:spPr/>
      <dgm:t>
        <a:bodyPr/>
        <a:lstStyle/>
        <a:p>
          <a:endParaRPr lang="ru-RU"/>
        </a:p>
      </dgm:t>
    </dgm:pt>
    <dgm:pt modelId="{11ABFABE-2DA4-4C04-803F-F1F4C97CAA22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dirty="0" smtClean="0"/>
            <a:t>Длительность сосредоточенного наблюдения*</a:t>
          </a:r>
          <a:endParaRPr lang="ru-RU" sz="1400" dirty="0"/>
        </a:p>
      </dgm:t>
    </dgm:pt>
    <dgm:pt modelId="{4725BD0C-6C8C-4935-B7A0-509561253F8B}" type="parTrans" cxnId="{4AEEB168-A86E-4774-8CED-7C7E077C5BD4}">
      <dgm:prSet/>
      <dgm:spPr/>
      <dgm:t>
        <a:bodyPr/>
        <a:lstStyle/>
        <a:p>
          <a:endParaRPr lang="ru-RU"/>
        </a:p>
      </dgm:t>
    </dgm:pt>
    <dgm:pt modelId="{72C4C896-19E6-4A6D-9FD7-E3287C4E379D}" type="sibTrans" cxnId="{4AEEB168-A86E-4774-8CED-7C7E077C5BD4}">
      <dgm:prSet/>
      <dgm:spPr/>
      <dgm:t>
        <a:bodyPr/>
        <a:lstStyle/>
        <a:p>
          <a:endParaRPr lang="ru-RU"/>
        </a:p>
      </dgm:t>
    </dgm:pt>
    <dgm:pt modelId="{C20DAFD7-E6B8-4C68-B143-2C1DEB09BFD8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dirty="0" smtClean="0"/>
            <a:t>Плотность сигналов (световых, звуковых) и сообщений в ед. времени*</a:t>
          </a:r>
          <a:endParaRPr lang="ru-RU" sz="1400" dirty="0"/>
        </a:p>
      </dgm:t>
    </dgm:pt>
    <dgm:pt modelId="{A3A631DF-6600-48D8-AE5B-13A296E480A1}" type="parTrans" cxnId="{FD0E0ADD-CEA1-4068-9880-BA7D730A96BE}">
      <dgm:prSet/>
      <dgm:spPr/>
      <dgm:t>
        <a:bodyPr/>
        <a:lstStyle/>
        <a:p>
          <a:endParaRPr lang="ru-RU"/>
        </a:p>
      </dgm:t>
    </dgm:pt>
    <dgm:pt modelId="{49EB01F8-76C6-45E3-A44E-366C89631500}" type="sibTrans" cxnId="{FD0E0ADD-CEA1-4068-9880-BA7D730A96BE}">
      <dgm:prSet/>
      <dgm:spPr/>
      <dgm:t>
        <a:bodyPr/>
        <a:lstStyle/>
        <a:p>
          <a:endParaRPr lang="ru-RU"/>
        </a:p>
      </dgm:t>
    </dgm:pt>
    <dgm:pt modelId="{E5704268-0E35-497E-8F92-42A5995794E2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dirty="0" smtClean="0"/>
            <a:t>Число производственных объектов одновременного наблюдения*</a:t>
          </a:r>
          <a:endParaRPr lang="ru-RU" sz="1400" dirty="0"/>
        </a:p>
      </dgm:t>
    </dgm:pt>
    <dgm:pt modelId="{B7051465-1DB4-4031-B9C0-6934D6C856A7}" type="parTrans" cxnId="{22CA8DBF-1C20-422B-A58B-23EDABC9AB1A}">
      <dgm:prSet/>
      <dgm:spPr/>
      <dgm:t>
        <a:bodyPr/>
        <a:lstStyle/>
        <a:p>
          <a:endParaRPr lang="ru-RU"/>
        </a:p>
      </dgm:t>
    </dgm:pt>
    <dgm:pt modelId="{C3332257-26D4-429A-9DD5-C3670EF0D323}" type="sibTrans" cxnId="{22CA8DBF-1C20-422B-A58B-23EDABC9AB1A}">
      <dgm:prSet/>
      <dgm:spPr/>
      <dgm:t>
        <a:bodyPr/>
        <a:lstStyle/>
        <a:p>
          <a:endParaRPr lang="ru-RU"/>
        </a:p>
      </dgm:t>
    </dgm:pt>
    <dgm:pt modelId="{0E7D9986-4998-4C2F-94ED-776F96B57954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dirty="0" smtClean="0"/>
            <a:t>Нагрузка на слуховой анализатор*</a:t>
          </a:r>
          <a:endParaRPr lang="ru-RU" sz="1400" dirty="0"/>
        </a:p>
      </dgm:t>
    </dgm:pt>
    <dgm:pt modelId="{0A9CCF53-D403-4E02-B524-A46B16AE3425}" type="parTrans" cxnId="{72086C3C-DED3-4586-AA03-F337257C5315}">
      <dgm:prSet/>
      <dgm:spPr/>
      <dgm:t>
        <a:bodyPr/>
        <a:lstStyle/>
        <a:p>
          <a:endParaRPr lang="ru-RU"/>
        </a:p>
      </dgm:t>
    </dgm:pt>
    <dgm:pt modelId="{E73EF7D9-8CC2-4691-8A79-C1979FF78B17}" type="sibTrans" cxnId="{72086C3C-DED3-4586-AA03-F337257C5315}">
      <dgm:prSet/>
      <dgm:spPr/>
      <dgm:t>
        <a:bodyPr/>
        <a:lstStyle/>
        <a:p>
          <a:endParaRPr lang="ru-RU"/>
        </a:p>
      </dgm:t>
    </dgm:pt>
    <dgm:pt modelId="{51217082-4E65-45FF-8FBD-5FB4FA2DEDDD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dirty="0" smtClean="0"/>
            <a:t>Работа с оптическими приборами</a:t>
          </a:r>
          <a:endParaRPr lang="ru-RU" sz="1400" dirty="0"/>
        </a:p>
      </dgm:t>
    </dgm:pt>
    <dgm:pt modelId="{C646B2A5-6742-4BC0-B49C-43C67C4C876B}" type="parTrans" cxnId="{691673B2-E024-41C2-ACE4-CB779DAB757D}">
      <dgm:prSet/>
      <dgm:spPr/>
      <dgm:t>
        <a:bodyPr/>
        <a:lstStyle/>
        <a:p>
          <a:endParaRPr lang="ru-RU"/>
        </a:p>
      </dgm:t>
    </dgm:pt>
    <dgm:pt modelId="{49085A93-CF55-46B3-ADEC-EEE502FD2D08}" type="sibTrans" cxnId="{691673B2-E024-41C2-ACE4-CB779DAB757D}">
      <dgm:prSet/>
      <dgm:spPr/>
      <dgm:t>
        <a:bodyPr/>
        <a:lstStyle/>
        <a:p>
          <a:endParaRPr lang="ru-RU"/>
        </a:p>
      </dgm:t>
    </dgm:pt>
    <dgm:pt modelId="{C39556C0-1BF3-461C-85CA-B317FB0D4257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dirty="0" smtClean="0"/>
            <a:t>Активное наблюдение за ходом производственного процесса*</a:t>
          </a:r>
          <a:endParaRPr lang="ru-RU" sz="1400" dirty="0"/>
        </a:p>
      </dgm:t>
    </dgm:pt>
    <dgm:pt modelId="{2E440642-DF1F-478B-9377-319E1573598B}" type="parTrans" cxnId="{B996EF84-C12A-4261-B76C-C389350C9166}">
      <dgm:prSet/>
      <dgm:spPr/>
      <dgm:t>
        <a:bodyPr/>
        <a:lstStyle/>
        <a:p>
          <a:endParaRPr lang="ru-RU"/>
        </a:p>
      </dgm:t>
    </dgm:pt>
    <dgm:pt modelId="{B36F39D7-0441-47E7-BBE0-705C936CBBB3}" type="sibTrans" cxnId="{B996EF84-C12A-4261-B76C-C389350C9166}">
      <dgm:prSet/>
      <dgm:spPr/>
      <dgm:t>
        <a:bodyPr/>
        <a:lstStyle/>
        <a:p>
          <a:endParaRPr lang="ru-RU"/>
        </a:p>
      </dgm:t>
    </dgm:pt>
    <dgm:pt modelId="{4CB67891-0563-48AC-909A-E870C9EC952A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b="1" i="1" dirty="0" smtClean="0">
              <a:solidFill>
                <a:srgbClr val="FF0000"/>
              </a:solidFill>
            </a:rPr>
            <a:t>Нагрузка на голосовой аппарат</a:t>
          </a:r>
          <a:endParaRPr lang="ru-RU" sz="1400" b="1" i="1" dirty="0">
            <a:solidFill>
              <a:srgbClr val="FF0000"/>
            </a:solidFill>
          </a:endParaRPr>
        </a:p>
      </dgm:t>
    </dgm:pt>
    <dgm:pt modelId="{BF1EB391-DDEF-43DA-B1AD-E23E606CE76A}" type="parTrans" cxnId="{2316C42C-9317-43D3-AE51-0A7FBF209103}">
      <dgm:prSet/>
      <dgm:spPr/>
      <dgm:t>
        <a:bodyPr/>
        <a:lstStyle/>
        <a:p>
          <a:endParaRPr lang="ru-RU"/>
        </a:p>
      </dgm:t>
    </dgm:pt>
    <dgm:pt modelId="{50A7652B-205A-40FC-8910-4C83228DB902}" type="sibTrans" cxnId="{2316C42C-9317-43D3-AE51-0A7FBF209103}">
      <dgm:prSet/>
      <dgm:spPr/>
      <dgm:t>
        <a:bodyPr/>
        <a:lstStyle/>
        <a:p>
          <a:endParaRPr lang="ru-RU"/>
        </a:p>
      </dgm:t>
    </dgm:pt>
    <dgm:pt modelId="{F33BAD61-FF20-497E-BBD0-BFF3C6B72E5D}" type="pres">
      <dgm:prSet presAssocID="{333F0DDB-7090-4E1E-B32D-42562A7A03A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D309D2-51AF-4932-8212-9292C587EE4D}" type="pres">
      <dgm:prSet presAssocID="{3157841C-C8CF-416F-81BB-517966718622}" presName="centerShape" presStyleLbl="node0" presStyleIdx="0" presStyleCnt="1" custScaleX="237450" custScaleY="112952"/>
      <dgm:spPr/>
      <dgm:t>
        <a:bodyPr/>
        <a:lstStyle/>
        <a:p>
          <a:endParaRPr lang="ru-RU"/>
        </a:p>
      </dgm:t>
    </dgm:pt>
    <dgm:pt modelId="{203EBE23-C8B6-4B7B-A7EB-23D1D8E3733D}" type="pres">
      <dgm:prSet presAssocID="{4725BD0C-6C8C-4935-B7A0-509561253F8B}" presName="parTrans" presStyleLbl="sibTrans2D1" presStyleIdx="0" presStyleCnt="7"/>
      <dgm:spPr/>
      <dgm:t>
        <a:bodyPr/>
        <a:lstStyle/>
        <a:p>
          <a:endParaRPr lang="ru-RU"/>
        </a:p>
      </dgm:t>
    </dgm:pt>
    <dgm:pt modelId="{B6043DD4-1D86-4777-A197-C58202A96E68}" type="pres">
      <dgm:prSet presAssocID="{4725BD0C-6C8C-4935-B7A0-509561253F8B}" presName="connectorText" presStyleLbl="sibTrans2D1" presStyleIdx="0" presStyleCnt="7"/>
      <dgm:spPr/>
      <dgm:t>
        <a:bodyPr/>
        <a:lstStyle/>
        <a:p>
          <a:endParaRPr lang="ru-RU"/>
        </a:p>
      </dgm:t>
    </dgm:pt>
    <dgm:pt modelId="{8E785F7C-3E37-400A-8F7A-A5878C98351A}" type="pres">
      <dgm:prSet presAssocID="{11ABFABE-2DA4-4C04-803F-F1F4C97CAA22}" presName="node" presStyleLbl="node1" presStyleIdx="0" presStyleCnt="7" custScaleX="183097" custRadScaleRad="100431" custRadScaleInc="407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F8CB78-5186-491C-8AF9-A7CAE00FF54B}" type="pres">
      <dgm:prSet presAssocID="{A3A631DF-6600-48D8-AE5B-13A296E480A1}" presName="parTrans" presStyleLbl="sibTrans2D1" presStyleIdx="1" presStyleCnt="7"/>
      <dgm:spPr/>
      <dgm:t>
        <a:bodyPr/>
        <a:lstStyle/>
        <a:p>
          <a:endParaRPr lang="ru-RU"/>
        </a:p>
      </dgm:t>
    </dgm:pt>
    <dgm:pt modelId="{5EA84D49-4744-4E66-A52C-40113176F1C9}" type="pres">
      <dgm:prSet presAssocID="{A3A631DF-6600-48D8-AE5B-13A296E480A1}" presName="connectorText" presStyleLbl="sibTrans2D1" presStyleIdx="1" presStyleCnt="7"/>
      <dgm:spPr/>
      <dgm:t>
        <a:bodyPr/>
        <a:lstStyle/>
        <a:p>
          <a:endParaRPr lang="ru-RU"/>
        </a:p>
      </dgm:t>
    </dgm:pt>
    <dgm:pt modelId="{4FFB40D9-DA0B-4CE2-ABD3-C31B6ED683BC}" type="pres">
      <dgm:prSet presAssocID="{C20DAFD7-E6B8-4C68-B143-2C1DEB09BFD8}" presName="node" presStyleLbl="node1" presStyleIdx="1" presStyleCnt="7" custScaleX="173689" custScaleY="115152" custRadScaleRad="140197" custRadScaleInc="36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CC7CD0-13F2-4D5C-A7F8-000681548DFC}" type="pres">
      <dgm:prSet presAssocID="{B7051465-1DB4-4031-B9C0-6934D6C856A7}" presName="parTrans" presStyleLbl="sibTrans2D1" presStyleIdx="2" presStyleCnt="7"/>
      <dgm:spPr/>
      <dgm:t>
        <a:bodyPr/>
        <a:lstStyle/>
        <a:p>
          <a:endParaRPr lang="ru-RU"/>
        </a:p>
      </dgm:t>
    </dgm:pt>
    <dgm:pt modelId="{E8463D3F-073B-4B66-8A93-6A3AA2B69C79}" type="pres">
      <dgm:prSet presAssocID="{B7051465-1DB4-4031-B9C0-6934D6C856A7}" presName="connectorText" presStyleLbl="sibTrans2D1" presStyleIdx="2" presStyleCnt="7"/>
      <dgm:spPr/>
      <dgm:t>
        <a:bodyPr/>
        <a:lstStyle/>
        <a:p>
          <a:endParaRPr lang="ru-RU"/>
        </a:p>
      </dgm:t>
    </dgm:pt>
    <dgm:pt modelId="{E58C6D33-CE11-4F2A-82E7-DF565DE10356}" type="pres">
      <dgm:prSet presAssocID="{E5704268-0E35-497E-8F92-42A5995794E2}" presName="node" presStyleLbl="node1" presStyleIdx="2" presStyleCnt="7" custScaleX="180850" custScaleY="115154" custRadScaleRad="129021" custRadScaleInc="-923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5FFDB8-8D43-4FCB-9FB4-718F77F98EDE}" type="pres">
      <dgm:prSet presAssocID="{0A9CCF53-D403-4E02-B524-A46B16AE3425}" presName="parTrans" presStyleLbl="sibTrans2D1" presStyleIdx="3" presStyleCnt="7"/>
      <dgm:spPr/>
      <dgm:t>
        <a:bodyPr/>
        <a:lstStyle/>
        <a:p>
          <a:endParaRPr lang="ru-RU"/>
        </a:p>
      </dgm:t>
    </dgm:pt>
    <dgm:pt modelId="{834653E7-EF12-42F4-B05A-30BAFDE06EFC}" type="pres">
      <dgm:prSet presAssocID="{0A9CCF53-D403-4E02-B524-A46B16AE3425}" presName="connectorText" presStyleLbl="sibTrans2D1" presStyleIdx="3" presStyleCnt="7"/>
      <dgm:spPr/>
      <dgm:t>
        <a:bodyPr/>
        <a:lstStyle/>
        <a:p>
          <a:endParaRPr lang="ru-RU"/>
        </a:p>
      </dgm:t>
    </dgm:pt>
    <dgm:pt modelId="{9E473388-E304-4DEA-A364-0AA46F967728}" type="pres">
      <dgm:prSet presAssocID="{0E7D9986-4998-4C2F-94ED-776F96B57954}" presName="node" presStyleLbl="node1" presStyleIdx="3" presStyleCnt="7" custScaleX="167945" custScaleY="111324" custRadScaleRad="140468" custRadScaleInc="-1929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668CB6-EECC-44B0-BE62-83915BC02C1C}" type="pres">
      <dgm:prSet presAssocID="{C646B2A5-6742-4BC0-B49C-43C67C4C876B}" presName="parTrans" presStyleLbl="sibTrans2D1" presStyleIdx="4" presStyleCnt="7"/>
      <dgm:spPr/>
      <dgm:t>
        <a:bodyPr/>
        <a:lstStyle/>
        <a:p>
          <a:endParaRPr lang="ru-RU"/>
        </a:p>
      </dgm:t>
    </dgm:pt>
    <dgm:pt modelId="{11848AB7-DE7C-4E6F-ACF1-51B1AB5ACE5A}" type="pres">
      <dgm:prSet presAssocID="{C646B2A5-6742-4BC0-B49C-43C67C4C876B}" presName="connectorText" presStyleLbl="sibTrans2D1" presStyleIdx="4" presStyleCnt="7"/>
      <dgm:spPr/>
      <dgm:t>
        <a:bodyPr/>
        <a:lstStyle/>
        <a:p>
          <a:endParaRPr lang="ru-RU"/>
        </a:p>
      </dgm:t>
    </dgm:pt>
    <dgm:pt modelId="{73952D76-1D57-4D77-BBC6-A0740FC43042}" type="pres">
      <dgm:prSet presAssocID="{51217082-4E65-45FF-8FBD-5FB4FA2DEDDD}" presName="node" presStyleLbl="node1" presStyleIdx="4" presStyleCnt="7" custScaleX="126476" custRadScaleRad="99754" custRadScaleInc="-454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AD56B1-D11A-4B6A-94FD-5155FC09596E}" type="pres">
      <dgm:prSet presAssocID="{2E440642-DF1F-478B-9377-319E1573598B}" presName="parTrans" presStyleLbl="sibTrans2D1" presStyleIdx="5" presStyleCnt="7"/>
      <dgm:spPr/>
      <dgm:t>
        <a:bodyPr/>
        <a:lstStyle/>
        <a:p>
          <a:endParaRPr lang="ru-RU"/>
        </a:p>
      </dgm:t>
    </dgm:pt>
    <dgm:pt modelId="{DEAB71F5-23BA-493E-9570-1A1957E01A1A}" type="pres">
      <dgm:prSet presAssocID="{2E440642-DF1F-478B-9377-319E1573598B}" presName="connectorText" presStyleLbl="sibTrans2D1" presStyleIdx="5" presStyleCnt="7"/>
      <dgm:spPr/>
      <dgm:t>
        <a:bodyPr/>
        <a:lstStyle/>
        <a:p>
          <a:endParaRPr lang="ru-RU"/>
        </a:p>
      </dgm:t>
    </dgm:pt>
    <dgm:pt modelId="{08E7CB09-0AC4-475C-85C8-FAC119F26809}" type="pres">
      <dgm:prSet presAssocID="{C39556C0-1BF3-461C-85CA-B317FB0D4257}" presName="node" presStyleLbl="node1" presStyleIdx="5" presStyleCnt="7" custScaleX="151028" custRadScaleRad="107410" custRadScaleInc="-4453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844F19-4140-4A62-B1E9-1812A4D44E95}" type="pres">
      <dgm:prSet presAssocID="{BF1EB391-DDEF-43DA-B1AD-E23E606CE76A}" presName="parTrans" presStyleLbl="sibTrans2D1" presStyleIdx="6" presStyleCnt="7"/>
      <dgm:spPr/>
      <dgm:t>
        <a:bodyPr/>
        <a:lstStyle/>
        <a:p>
          <a:endParaRPr lang="ru-RU"/>
        </a:p>
      </dgm:t>
    </dgm:pt>
    <dgm:pt modelId="{0080877F-1F21-47AB-8895-7DFBF09FC0FA}" type="pres">
      <dgm:prSet presAssocID="{BF1EB391-DDEF-43DA-B1AD-E23E606CE76A}" presName="connectorText" presStyleLbl="sibTrans2D1" presStyleIdx="6" presStyleCnt="7"/>
      <dgm:spPr/>
      <dgm:t>
        <a:bodyPr/>
        <a:lstStyle/>
        <a:p>
          <a:endParaRPr lang="ru-RU"/>
        </a:p>
      </dgm:t>
    </dgm:pt>
    <dgm:pt modelId="{79E76D75-20A4-4053-9B83-C3B2BFC10CA5}" type="pres">
      <dgm:prSet presAssocID="{4CB67891-0563-48AC-909A-E870C9EC952A}" presName="node" presStyleLbl="node1" presStyleIdx="6" presStyleCnt="7" custScaleX="137661" custRadScaleRad="130425" custRadScaleInc="-3003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F7565B7-9A4B-475B-A113-6994DBFDEACA}" type="presOf" srcId="{11ABFABE-2DA4-4C04-803F-F1F4C97CAA22}" destId="{8E785F7C-3E37-400A-8F7A-A5878C98351A}" srcOrd="0" destOrd="0" presId="urn:microsoft.com/office/officeart/2005/8/layout/radial5"/>
    <dgm:cxn modelId="{62E611D4-B9B2-471C-BFDE-BA950223C75D}" type="presOf" srcId="{C39556C0-1BF3-461C-85CA-B317FB0D4257}" destId="{08E7CB09-0AC4-475C-85C8-FAC119F26809}" srcOrd="0" destOrd="0" presId="urn:microsoft.com/office/officeart/2005/8/layout/radial5"/>
    <dgm:cxn modelId="{B996EF84-C12A-4261-B76C-C389350C9166}" srcId="{3157841C-C8CF-416F-81BB-517966718622}" destId="{C39556C0-1BF3-461C-85CA-B317FB0D4257}" srcOrd="5" destOrd="0" parTransId="{2E440642-DF1F-478B-9377-319E1573598B}" sibTransId="{B36F39D7-0441-47E7-BBE0-705C936CBBB3}"/>
    <dgm:cxn modelId="{72A80A3B-93BE-4078-A5CD-E2419C060E0C}" type="presOf" srcId="{A3A631DF-6600-48D8-AE5B-13A296E480A1}" destId="{5EA84D49-4744-4E66-A52C-40113176F1C9}" srcOrd="1" destOrd="0" presId="urn:microsoft.com/office/officeart/2005/8/layout/radial5"/>
    <dgm:cxn modelId="{08209AD5-0C37-4D5E-A624-2B4819DC2994}" srcId="{333F0DDB-7090-4E1E-B32D-42562A7A03A6}" destId="{3157841C-C8CF-416F-81BB-517966718622}" srcOrd="0" destOrd="0" parTransId="{DF7F6747-4042-47B9-B6BE-31D6B365EDC5}" sibTransId="{04DE8408-2049-4300-BA78-99E46BEDC694}"/>
    <dgm:cxn modelId="{4AEEB168-A86E-4774-8CED-7C7E077C5BD4}" srcId="{3157841C-C8CF-416F-81BB-517966718622}" destId="{11ABFABE-2DA4-4C04-803F-F1F4C97CAA22}" srcOrd="0" destOrd="0" parTransId="{4725BD0C-6C8C-4935-B7A0-509561253F8B}" sibTransId="{72C4C896-19E6-4A6D-9FD7-E3287C4E379D}"/>
    <dgm:cxn modelId="{B0D2212E-5F62-47B8-8702-55B722B17449}" type="presOf" srcId="{0A9CCF53-D403-4E02-B524-A46B16AE3425}" destId="{834653E7-EF12-42F4-B05A-30BAFDE06EFC}" srcOrd="1" destOrd="0" presId="urn:microsoft.com/office/officeart/2005/8/layout/radial5"/>
    <dgm:cxn modelId="{3EEEAF77-1F0C-45CF-A665-0125AA5E9983}" type="presOf" srcId="{C20DAFD7-E6B8-4C68-B143-2C1DEB09BFD8}" destId="{4FFB40D9-DA0B-4CE2-ABD3-C31B6ED683BC}" srcOrd="0" destOrd="0" presId="urn:microsoft.com/office/officeart/2005/8/layout/radial5"/>
    <dgm:cxn modelId="{6DC74435-49AD-419D-80A2-34F53732505F}" type="presOf" srcId="{C646B2A5-6742-4BC0-B49C-43C67C4C876B}" destId="{8A668CB6-EECC-44B0-BE62-83915BC02C1C}" srcOrd="0" destOrd="0" presId="urn:microsoft.com/office/officeart/2005/8/layout/radial5"/>
    <dgm:cxn modelId="{22CA8DBF-1C20-422B-A58B-23EDABC9AB1A}" srcId="{3157841C-C8CF-416F-81BB-517966718622}" destId="{E5704268-0E35-497E-8F92-42A5995794E2}" srcOrd="2" destOrd="0" parTransId="{B7051465-1DB4-4031-B9C0-6934D6C856A7}" sibTransId="{C3332257-26D4-429A-9DD5-C3670EF0D323}"/>
    <dgm:cxn modelId="{EB521AE6-ED4F-4600-A238-8A719C7049B3}" type="presOf" srcId="{51217082-4E65-45FF-8FBD-5FB4FA2DEDDD}" destId="{73952D76-1D57-4D77-BBC6-A0740FC43042}" srcOrd="0" destOrd="0" presId="urn:microsoft.com/office/officeart/2005/8/layout/radial5"/>
    <dgm:cxn modelId="{FD0E0ADD-CEA1-4068-9880-BA7D730A96BE}" srcId="{3157841C-C8CF-416F-81BB-517966718622}" destId="{C20DAFD7-E6B8-4C68-B143-2C1DEB09BFD8}" srcOrd="1" destOrd="0" parTransId="{A3A631DF-6600-48D8-AE5B-13A296E480A1}" sibTransId="{49EB01F8-76C6-45E3-A44E-366C89631500}"/>
    <dgm:cxn modelId="{BD4C5C51-9413-420E-898C-83B51BA481EF}" type="presOf" srcId="{4725BD0C-6C8C-4935-B7A0-509561253F8B}" destId="{B6043DD4-1D86-4777-A197-C58202A96E68}" srcOrd="1" destOrd="0" presId="urn:microsoft.com/office/officeart/2005/8/layout/radial5"/>
    <dgm:cxn modelId="{6BA53E73-EA6D-4AC4-BE48-2AC8B18C2D70}" type="presOf" srcId="{0A9CCF53-D403-4E02-B524-A46B16AE3425}" destId="{4F5FFDB8-8D43-4FCB-9FB4-718F77F98EDE}" srcOrd="0" destOrd="0" presId="urn:microsoft.com/office/officeart/2005/8/layout/radial5"/>
    <dgm:cxn modelId="{2F032A2A-9003-417A-908C-4A85C78940C7}" type="presOf" srcId="{0E7D9986-4998-4C2F-94ED-776F96B57954}" destId="{9E473388-E304-4DEA-A364-0AA46F967728}" srcOrd="0" destOrd="0" presId="urn:microsoft.com/office/officeart/2005/8/layout/radial5"/>
    <dgm:cxn modelId="{C5F4591F-3A46-4498-A42D-4124B0555464}" type="presOf" srcId="{BF1EB391-DDEF-43DA-B1AD-E23E606CE76A}" destId="{0080877F-1F21-47AB-8895-7DFBF09FC0FA}" srcOrd="1" destOrd="0" presId="urn:microsoft.com/office/officeart/2005/8/layout/radial5"/>
    <dgm:cxn modelId="{08D334BF-5BD4-4D84-B990-19E0215C3147}" type="presOf" srcId="{B7051465-1DB4-4031-B9C0-6934D6C856A7}" destId="{E8463D3F-073B-4B66-8A93-6A3AA2B69C79}" srcOrd="1" destOrd="0" presId="urn:microsoft.com/office/officeart/2005/8/layout/radial5"/>
    <dgm:cxn modelId="{03D7E0AE-C404-4A5D-8956-988995203F3F}" type="presOf" srcId="{2E440642-DF1F-478B-9377-319E1573598B}" destId="{DEAB71F5-23BA-493E-9570-1A1957E01A1A}" srcOrd="1" destOrd="0" presId="urn:microsoft.com/office/officeart/2005/8/layout/radial5"/>
    <dgm:cxn modelId="{4650BC9F-A017-405D-A6F5-34FD0E05DA9F}" type="presOf" srcId="{C646B2A5-6742-4BC0-B49C-43C67C4C876B}" destId="{11848AB7-DE7C-4E6F-ACF1-51B1AB5ACE5A}" srcOrd="1" destOrd="0" presId="urn:microsoft.com/office/officeart/2005/8/layout/radial5"/>
    <dgm:cxn modelId="{5CC79892-BD0B-4A69-8EDB-E50CDCBCDA1C}" type="presOf" srcId="{E5704268-0E35-497E-8F92-42A5995794E2}" destId="{E58C6D33-CE11-4F2A-82E7-DF565DE10356}" srcOrd="0" destOrd="0" presId="urn:microsoft.com/office/officeart/2005/8/layout/radial5"/>
    <dgm:cxn modelId="{ACE8017E-9D39-442C-B8C1-CA97127CE5E1}" type="presOf" srcId="{B7051465-1DB4-4031-B9C0-6934D6C856A7}" destId="{19CC7CD0-13F2-4D5C-A7F8-000681548DFC}" srcOrd="0" destOrd="0" presId="urn:microsoft.com/office/officeart/2005/8/layout/radial5"/>
    <dgm:cxn modelId="{72086C3C-DED3-4586-AA03-F337257C5315}" srcId="{3157841C-C8CF-416F-81BB-517966718622}" destId="{0E7D9986-4998-4C2F-94ED-776F96B57954}" srcOrd="3" destOrd="0" parTransId="{0A9CCF53-D403-4E02-B524-A46B16AE3425}" sibTransId="{E73EF7D9-8CC2-4691-8A79-C1979FF78B17}"/>
    <dgm:cxn modelId="{0D8BD4CE-B173-43E8-A891-9C183137FD3B}" type="presOf" srcId="{2E440642-DF1F-478B-9377-319E1573598B}" destId="{29AD56B1-D11A-4B6A-94FD-5155FC09596E}" srcOrd="0" destOrd="0" presId="urn:microsoft.com/office/officeart/2005/8/layout/radial5"/>
    <dgm:cxn modelId="{0E0024FC-85A4-4766-96E6-AC68A5E7C068}" type="presOf" srcId="{4CB67891-0563-48AC-909A-E870C9EC952A}" destId="{79E76D75-20A4-4053-9B83-C3B2BFC10CA5}" srcOrd="0" destOrd="0" presId="urn:microsoft.com/office/officeart/2005/8/layout/radial5"/>
    <dgm:cxn modelId="{2316C42C-9317-43D3-AE51-0A7FBF209103}" srcId="{3157841C-C8CF-416F-81BB-517966718622}" destId="{4CB67891-0563-48AC-909A-E870C9EC952A}" srcOrd="6" destOrd="0" parTransId="{BF1EB391-DDEF-43DA-B1AD-E23E606CE76A}" sibTransId="{50A7652B-205A-40FC-8910-4C83228DB902}"/>
    <dgm:cxn modelId="{691673B2-E024-41C2-ACE4-CB779DAB757D}" srcId="{3157841C-C8CF-416F-81BB-517966718622}" destId="{51217082-4E65-45FF-8FBD-5FB4FA2DEDDD}" srcOrd="4" destOrd="0" parTransId="{C646B2A5-6742-4BC0-B49C-43C67C4C876B}" sibTransId="{49085A93-CF55-46B3-ADEC-EEE502FD2D08}"/>
    <dgm:cxn modelId="{A2E46ABF-8982-4668-B1A9-C654D7092BA9}" type="presOf" srcId="{3157841C-C8CF-416F-81BB-517966718622}" destId="{5BD309D2-51AF-4932-8212-9292C587EE4D}" srcOrd="0" destOrd="0" presId="urn:microsoft.com/office/officeart/2005/8/layout/radial5"/>
    <dgm:cxn modelId="{14EE6750-CA79-47C7-A533-7981B57FCD2A}" type="presOf" srcId="{BF1EB391-DDEF-43DA-B1AD-E23E606CE76A}" destId="{86844F19-4140-4A62-B1E9-1812A4D44E95}" srcOrd="0" destOrd="0" presId="urn:microsoft.com/office/officeart/2005/8/layout/radial5"/>
    <dgm:cxn modelId="{6DBA2D37-F7A7-4073-8416-32B944DC73E1}" type="presOf" srcId="{A3A631DF-6600-48D8-AE5B-13A296E480A1}" destId="{FDF8CB78-5186-491C-8AF9-A7CAE00FF54B}" srcOrd="0" destOrd="0" presId="urn:microsoft.com/office/officeart/2005/8/layout/radial5"/>
    <dgm:cxn modelId="{4EFBA032-D396-4184-A30F-A83A9CC584EC}" type="presOf" srcId="{333F0DDB-7090-4E1E-B32D-42562A7A03A6}" destId="{F33BAD61-FF20-497E-BBD0-BFF3C6B72E5D}" srcOrd="0" destOrd="0" presId="urn:microsoft.com/office/officeart/2005/8/layout/radial5"/>
    <dgm:cxn modelId="{7FF2DE27-96AB-482D-881B-E362165C46D6}" type="presOf" srcId="{4725BD0C-6C8C-4935-B7A0-509561253F8B}" destId="{203EBE23-C8B6-4B7B-A7EB-23D1D8E3733D}" srcOrd="0" destOrd="0" presId="urn:microsoft.com/office/officeart/2005/8/layout/radial5"/>
    <dgm:cxn modelId="{20D73315-14F4-4677-A0FF-47DDEC17BD32}" type="presParOf" srcId="{F33BAD61-FF20-497E-BBD0-BFF3C6B72E5D}" destId="{5BD309D2-51AF-4932-8212-9292C587EE4D}" srcOrd="0" destOrd="0" presId="urn:microsoft.com/office/officeart/2005/8/layout/radial5"/>
    <dgm:cxn modelId="{1F0EFF05-9311-4611-8C0A-48D90D24924E}" type="presParOf" srcId="{F33BAD61-FF20-497E-BBD0-BFF3C6B72E5D}" destId="{203EBE23-C8B6-4B7B-A7EB-23D1D8E3733D}" srcOrd="1" destOrd="0" presId="urn:microsoft.com/office/officeart/2005/8/layout/radial5"/>
    <dgm:cxn modelId="{C27F367A-CAA0-4F4E-BD29-FF4D1464DF47}" type="presParOf" srcId="{203EBE23-C8B6-4B7B-A7EB-23D1D8E3733D}" destId="{B6043DD4-1D86-4777-A197-C58202A96E68}" srcOrd="0" destOrd="0" presId="urn:microsoft.com/office/officeart/2005/8/layout/radial5"/>
    <dgm:cxn modelId="{6B06F484-3092-4AD0-B042-28DD4419E3CD}" type="presParOf" srcId="{F33BAD61-FF20-497E-BBD0-BFF3C6B72E5D}" destId="{8E785F7C-3E37-400A-8F7A-A5878C98351A}" srcOrd="2" destOrd="0" presId="urn:microsoft.com/office/officeart/2005/8/layout/radial5"/>
    <dgm:cxn modelId="{D904F962-7079-4F20-A61B-BCF9CEE4BE83}" type="presParOf" srcId="{F33BAD61-FF20-497E-BBD0-BFF3C6B72E5D}" destId="{FDF8CB78-5186-491C-8AF9-A7CAE00FF54B}" srcOrd="3" destOrd="0" presId="urn:microsoft.com/office/officeart/2005/8/layout/radial5"/>
    <dgm:cxn modelId="{2E8B38C8-FA64-4365-8EA5-A19B244350D2}" type="presParOf" srcId="{FDF8CB78-5186-491C-8AF9-A7CAE00FF54B}" destId="{5EA84D49-4744-4E66-A52C-40113176F1C9}" srcOrd="0" destOrd="0" presId="urn:microsoft.com/office/officeart/2005/8/layout/radial5"/>
    <dgm:cxn modelId="{AD07790E-6452-4A96-8EB0-DCA758661770}" type="presParOf" srcId="{F33BAD61-FF20-497E-BBD0-BFF3C6B72E5D}" destId="{4FFB40D9-DA0B-4CE2-ABD3-C31B6ED683BC}" srcOrd="4" destOrd="0" presId="urn:microsoft.com/office/officeart/2005/8/layout/radial5"/>
    <dgm:cxn modelId="{7ABF9FAF-996A-4FEC-A14C-1F6CEE7F6846}" type="presParOf" srcId="{F33BAD61-FF20-497E-BBD0-BFF3C6B72E5D}" destId="{19CC7CD0-13F2-4D5C-A7F8-000681548DFC}" srcOrd="5" destOrd="0" presId="urn:microsoft.com/office/officeart/2005/8/layout/radial5"/>
    <dgm:cxn modelId="{95FE081B-D2D6-4E61-8102-E3716D8866FF}" type="presParOf" srcId="{19CC7CD0-13F2-4D5C-A7F8-000681548DFC}" destId="{E8463D3F-073B-4B66-8A93-6A3AA2B69C79}" srcOrd="0" destOrd="0" presId="urn:microsoft.com/office/officeart/2005/8/layout/radial5"/>
    <dgm:cxn modelId="{7A1D0E8B-5143-4A15-A53F-36F37FE097D6}" type="presParOf" srcId="{F33BAD61-FF20-497E-BBD0-BFF3C6B72E5D}" destId="{E58C6D33-CE11-4F2A-82E7-DF565DE10356}" srcOrd="6" destOrd="0" presId="urn:microsoft.com/office/officeart/2005/8/layout/radial5"/>
    <dgm:cxn modelId="{26A72C79-DD91-4F31-A467-163B7716FB5C}" type="presParOf" srcId="{F33BAD61-FF20-497E-BBD0-BFF3C6B72E5D}" destId="{4F5FFDB8-8D43-4FCB-9FB4-718F77F98EDE}" srcOrd="7" destOrd="0" presId="urn:microsoft.com/office/officeart/2005/8/layout/radial5"/>
    <dgm:cxn modelId="{AABF88D8-C18A-4F9A-B850-A86D2F3A4305}" type="presParOf" srcId="{4F5FFDB8-8D43-4FCB-9FB4-718F77F98EDE}" destId="{834653E7-EF12-42F4-B05A-30BAFDE06EFC}" srcOrd="0" destOrd="0" presId="urn:microsoft.com/office/officeart/2005/8/layout/radial5"/>
    <dgm:cxn modelId="{1BE6FB21-8900-450C-A18B-0B2FA2D5624A}" type="presParOf" srcId="{F33BAD61-FF20-497E-BBD0-BFF3C6B72E5D}" destId="{9E473388-E304-4DEA-A364-0AA46F967728}" srcOrd="8" destOrd="0" presId="urn:microsoft.com/office/officeart/2005/8/layout/radial5"/>
    <dgm:cxn modelId="{90E3CD2B-DACA-4EC7-BDF9-A8F0E7D60DF9}" type="presParOf" srcId="{F33BAD61-FF20-497E-BBD0-BFF3C6B72E5D}" destId="{8A668CB6-EECC-44B0-BE62-83915BC02C1C}" srcOrd="9" destOrd="0" presId="urn:microsoft.com/office/officeart/2005/8/layout/radial5"/>
    <dgm:cxn modelId="{A63996EF-18D7-455A-86B7-DAE0B3C20750}" type="presParOf" srcId="{8A668CB6-EECC-44B0-BE62-83915BC02C1C}" destId="{11848AB7-DE7C-4E6F-ACF1-51B1AB5ACE5A}" srcOrd="0" destOrd="0" presId="urn:microsoft.com/office/officeart/2005/8/layout/radial5"/>
    <dgm:cxn modelId="{4E8D0855-4E14-4EC5-9FEE-C2F330856597}" type="presParOf" srcId="{F33BAD61-FF20-497E-BBD0-BFF3C6B72E5D}" destId="{73952D76-1D57-4D77-BBC6-A0740FC43042}" srcOrd="10" destOrd="0" presId="urn:microsoft.com/office/officeart/2005/8/layout/radial5"/>
    <dgm:cxn modelId="{BDB52B86-7069-46C7-B99D-B322147218CA}" type="presParOf" srcId="{F33BAD61-FF20-497E-BBD0-BFF3C6B72E5D}" destId="{29AD56B1-D11A-4B6A-94FD-5155FC09596E}" srcOrd="11" destOrd="0" presId="urn:microsoft.com/office/officeart/2005/8/layout/radial5"/>
    <dgm:cxn modelId="{1FB77BA4-DB97-4828-9653-D2759767C2AE}" type="presParOf" srcId="{29AD56B1-D11A-4B6A-94FD-5155FC09596E}" destId="{DEAB71F5-23BA-493E-9570-1A1957E01A1A}" srcOrd="0" destOrd="0" presId="urn:microsoft.com/office/officeart/2005/8/layout/radial5"/>
    <dgm:cxn modelId="{CCA53642-82A0-4F07-AFEB-C453DFE9E65B}" type="presParOf" srcId="{F33BAD61-FF20-497E-BBD0-BFF3C6B72E5D}" destId="{08E7CB09-0AC4-475C-85C8-FAC119F26809}" srcOrd="12" destOrd="0" presId="urn:microsoft.com/office/officeart/2005/8/layout/radial5"/>
    <dgm:cxn modelId="{FDB42275-CFE8-4C90-B8C7-51FA738B7433}" type="presParOf" srcId="{F33BAD61-FF20-497E-BBD0-BFF3C6B72E5D}" destId="{86844F19-4140-4A62-B1E9-1812A4D44E95}" srcOrd="13" destOrd="0" presId="urn:microsoft.com/office/officeart/2005/8/layout/radial5"/>
    <dgm:cxn modelId="{AEFF6B6B-92E9-4074-8EC0-8D65AEB7CC6F}" type="presParOf" srcId="{86844F19-4140-4A62-B1E9-1812A4D44E95}" destId="{0080877F-1F21-47AB-8895-7DFBF09FC0FA}" srcOrd="0" destOrd="0" presId="urn:microsoft.com/office/officeart/2005/8/layout/radial5"/>
    <dgm:cxn modelId="{7C7250B3-C691-48D7-A77F-175BB06FA60F}" type="presParOf" srcId="{F33BAD61-FF20-497E-BBD0-BFF3C6B72E5D}" destId="{79E76D75-20A4-4053-9B83-C3B2BFC10CA5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64873EB-F160-41A2-892E-7BC28D3B1BE3}" type="doc">
      <dgm:prSet loTypeId="urn:microsoft.com/office/officeart/2005/8/layout/pyramid3" loCatId="pyramid" qsTypeId="urn:microsoft.com/office/officeart/2005/8/quickstyle/simple3" qsCatId="simple" csTypeId="urn:microsoft.com/office/officeart/2005/8/colors/colorful3" csCatId="colorful" phldr="1"/>
      <dgm:spPr/>
    </dgm:pt>
    <dgm:pt modelId="{DA20B9CE-F2B3-47A7-A38B-DECFE5716E87}">
      <dgm:prSet phldrT="[Текст]" custT="1"/>
      <dgm:spPr/>
      <dgm:t>
        <a:bodyPr/>
        <a:lstStyle/>
        <a:p>
          <a:r>
            <a:rPr lang="ru-RU" sz="1600" b="1" dirty="0" smtClean="0"/>
            <a:t>Установление размеров дополнительных страховых взносов в Пенсионный фонд Российской Федерации</a:t>
          </a:r>
        </a:p>
        <a:p>
          <a:r>
            <a:rPr lang="ru-RU" sz="1600" b="1" dirty="0" smtClean="0"/>
            <a:t> </a:t>
          </a:r>
          <a:r>
            <a:rPr lang="en-US" sz="1600" b="1" dirty="0" smtClean="0"/>
            <a:t>! </a:t>
          </a:r>
          <a:r>
            <a:rPr lang="ru-RU" sz="1600" b="1" i="1" dirty="0" smtClean="0">
              <a:solidFill>
                <a:srgbClr val="23538D"/>
              </a:solidFill>
            </a:rPr>
            <a:t>Чем безопасней труд, тем ниже отчисления в Пенсионный фонд Российской Федерации</a:t>
          </a:r>
          <a:endParaRPr lang="ru-RU" sz="1600" b="1" i="1" dirty="0">
            <a:solidFill>
              <a:srgbClr val="23538D"/>
            </a:solidFill>
          </a:endParaRPr>
        </a:p>
      </dgm:t>
    </dgm:pt>
    <dgm:pt modelId="{B9A894CD-52D3-4799-B009-95AF377E800D}" type="parTrans" cxnId="{CC68AA98-A155-49B5-951E-D22AFD3591DC}">
      <dgm:prSet/>
      <dgm:spPr/>
      <dgm:t>
        <a:bodyPr/>
        <a:lstStyle/>
        <a:p>
          <a:endParaRPr lang="ru-RU"/>
        </a:p>
      </dgm:t>
    </dgm:pt>
    <dgm:pt modelId="{BBAD554A-BA71-4499-9894-713AC321CAFC}" type="sibTrans" cxnId="{CC68AA98-A155-49B5-951E-D22AFD3591DC}">
      <dgm:prSet/>
      <dgm:spPr/>
      <dgm:t>
        <a:bodyPr/>
        <a:lstStyle/>
        <a:p>
          <a:endParaRPr lang="ru-RU"/>
        </a:p>
      </dgm:t>
    </dgm:pt>
    <dgm:pt modelId="{027A8BDA-4D13-4938-B33C-2C423862B132}">
      <dgm:prSet phldrT="[Текст]" custT="1"/>
      <dgm:spPr/>
      <dgm:t>
        <a:bodyPr/>
        <a:lstStyle/>
        <a:p>
          <a:r>
            <a:rPr lang="ru-RU" sz="1400" b="1" dirty="0" smtClean="0"/>
            <a:t>Сохранение  работникам достигнутого по состоянию на декабрь 2013 г. объема предоставляемых гарантий и компенсаций, при условии их занятости во вредных условиях труда</a:t>
          </a:r>
          <a:endParaRPr lang="ru-RU" sz="1400" b="1" dirty="0"/>
        </a:p>
      </dgm:t>
    </dgm:pt>
    <dgm:pt modelId="{08F68D7F-97F6-47FD-815D-FEE6C5BABC8C}" type="parTrans" cxnId="{5328A471-D831-4005-9515-4DB05A7CB6DD}">
      <dgm:prSet/>
      <dgm:spPr/>
      <dgm:t>
        <a:bodyPr/>
        <a:lstStyle/>
        <a:p>
          <a:endParaRPr lang="ru-RU"/>
        </a:p>
      </dgm:t>
    </dgm:pt>
    <dgm:pt modelId="{2F379D31-FB0C-4691-A53F-08BEA62DCF0B}" type="sibTrans" cxnId="{5328A471-D831-4005-9515-4DB05A7CB6DD}">
      <dgm:prSet/>
      <dgm:spPr/>
      <dgm:t>
        <a:bodyPr/>
        <a:lstStyle/>
        <a:p>
          <a:endParaRPr lang="ru-RU"/>
        </a:p>
      </dgm:t>
    </dgm:pt>
    <dgm:pt modelId="{EF14A0A7-0F17-4247-9070-DB651CDD6E49}">
      <dgm:prSet phldrT="[Текст]" custT="1"/>
      <dgm:spPr/>
      <dgm:t>
        <a:bodyPr/>
        <a:lstStyle/>
        <a:p>
          <a:r>
            <a:rPr lang="ru-RU" sz="1400" b="1" dirty="0" smtClean="0"/>
            <a:t>Существенное усиление роли профессиональных                               союзов в сфере охраны труда</a:t>
          </a:r>
          <a:endParaRPr lang="ru-RU" sz="1400" dirty="0"/>
        </a:p>
      </dgm:t>
    </dgm:pt>
    <dgm:pt modelId="{8F95B9D2-BB12-4A1D-9863-9C802BD5CF80}" type="parTrans" cxnId="{4F4F911F-A816-4554-BE01-7A18B53E0489}">
      <dgm:prSet/>
      <dgm:spPr/>
      <dgm:t>
        <a:bodyPr/>
        <a:lstStyle/>
        <a:p>
          <a:endParaRPr lang="ru-RU"/>
        </a:p>
      </dgm:t>
    </dgm:pt>
    <dgm:pt modelId="{1F3493FC-9572-46EC-A155-B6C1B9D75C16}" type="sibTrans" cxnId="{4F4F911F-A816-4554-BE01-7A18B53E0489}">
      <dgm:prSet/>
      <dgm:spPr/>
      <dgm:t>
        <a:bodyPr/>
        <a:lstStyle/>
        <a:p>
          <a:endParaRPr lang="ru-RU"/>
        </a:p>
      </dgm:t>
    </dgm:pt>
    <dgm:pt modelId="{60FB38A4-1B1E-4F44-B4A9-3459B9A87DB9}">
      <dgm:prSet custT="1"/>
      <dgm:spPr/>
      <dgm:t>
        <a:bodyPr/>
        <a:lstStyle/>
        <a:p>
          <a:r>
            <a:rPr lang="ru-RU" sz="1400" b="1" dirty="0" smtClean="0"/>
            <a:t>Установление объема гарантий и компенсаций работникам за работу во вредных условиях труда (повышенный размер оплаты труда, дополнительный оплачиваемый отпуск, сокращенная продолжительность рабочего времени)</a:t>
          </a:r>
          <a:endParaRPr lang="ru-RU" sz="1400" b="1" dirty="0"/>
        </a:p>
      </dgm:t>
    </dgm:pt>
    <dgm:pt modelId="{979F8495-F42B-464D-AE68-56D83D7C51D1}" type="parTrans" cxnId="{F7148D96-020C-4944-A97C-24A2380795FC}">
      <dgm:prSet/>
      <dgm:spPr/>
      <dgm:t>
        <a:bodyPr/>
        <a:lstStyle/>
        <a:p>
          <a:endParaRPr lang="ru-RU"/>
        </a:p>
      </dgm:t>
    </dgm:pt>
    <dgm:pt modelId="{7A183E51-6C52-4A17-802D-E7906EA6283A}" type="sibTrans" cxnId="{F7148D96-020C-4944-A97C-24A2380795FC}">
      <dgm:prSet/>
      <dgm:spPr/>
      <dgm:t>
        <a:bodyPr/>
        <a:lstStyle/>
        <a:p>
          <a:endParaRPr lang="ru-RU"/>
        </a:p>
      </dgm:t>
    </dgm:pt>
    <dgm:pt modelId="{41F29E41-3CD7-46EB-A7EE-18F26DC3D198}" type="pres">
      <dgm:prSet presAssocID="{C64873EB-F160-41A2-892E-7BC28D3B1BE3}" presName="Name0" presStyleCnt="0">
        <dgm:presLayoutVars>
          <dgm:dir/>
          <dgm:animLvl val="lvl"/>
          <dgm:resizeHandles val="exact"/>
        </dgm:presLayoutVars>
      </dgm:prSet>
      <dgm:spPr/>
    </dgm:pt>
    <dgm:pt modelId="{300043C8-9A15-49F3-94AE-5673F88483BA}" type="pres">
      <dgm:prSet presAssocID="{DA20B9CE-F2B3-47A7-A38B-DECFE5716E87}" presName="Name8" presStyleCnt="0"/>
      <dgm:spPr/>
    </dgm:pt>
    <dgm:pt modelId="{5BE8EE5C-F16A-4B78-A5F4-A70E42D6C502}" type="pres">
      <dgm:prSet presAssocID="{DA20B9CE-F2B3-47A7-A38B-DECFE5716E87}" presName="level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C4DB6C-B934-4CF8-95A1-35D8A7328A42}" type="pres">
      <dgm:prSet presAssocID="{DA20B9CE-F2B3-47A7-A38B-DECFE5716E8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9F6E7D-B0A9-4DD6-B312-F75F324BC956}" type="pres">
      <dgm:prSet presAssocID="{60FB38A4-1B1E-4F44-B4A9-3459B9A87DB9}" presName="Name8" presStyleCnt="0"/>
      <dgm:spPr/>
    </dgm:pt>
    <dgm:pt modelId="{F9CFE352-233A-4338-A48F-ACC636F8AC3A}" type="pres">
      <dgm:prSet presAssocID="{60FB38A4-1B1E-4F44-B4A9-3459B9A87DB9}" presName="level" presStyleLbl="node1" presStyleIdx="1" presStyleCnt="4" custScaleX="11636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3EBA8A-73D1-4140-A654-49B464CD53FC}" type="pres">
      <dgm:prSet presAssocID="{60FB38A4-1B1E-4F44-B4A9-3459B9A87DB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801D13-300B-4D69-BC7E-DA772E207DAC}" type="pres">
      <dgm:prSet presAssocID="{027A8BDA-4D13-4938-B33C-2C423862B132}" presName="Name8" presStyleCnt="0"/>
      <dgm:spPr/>
    </dgm:pt>
    <dgm:pt modelId="{8D267866-546F-4B50-A3F2-42DC9557FA1D}" type="pres">
      <dgm:prSet presAssocID="{027A8BDA-4D13-4938-B33C-2C423862B132}" presName="level" presStyleLbl="node1" presStyleIdx="2" presStyleCnt="4" custScaleX="14909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AAAD6D-13F4-44E3-8FF1-D70D4B3CD3D5}" type="pres">
      <dgm:prSet presAssocID="{027A8BDA-4D13-4938-B33C-2C423862B13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87FCFF-DF87-43C2-9415-FE81C195BCF6}" type="pres">
      <dgm:prSet presAssocID="{EF14A0A7-0F17-4247-9070-DB651CDD6E49}" presName="Name8" presStyleCnt="0"/>
      <dgm:spPr/>
    </dgm:pt>
    <dgm:pt modelId="{9FEAE7DB-7358-4B40-A4C7-481EA3434E31}" type="pres">
      <dgm:prSet presAssocID="{EF14A0A7-0F17-4247-9070-DB651CDD6E49}" presName="level" presStyleLbl="node1" presStyleIdx="3" presStyleCnt="4" custScaleX="25454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07AE8D-3B31-4CBC-A440-B00188B3BBC3}" type="pres">
      <dgm:prSet presAssocID="{EF14A0A7-0F17-4247-9070-DB651CDD6E4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80D21F-B2E2-4DB3-A1BC-AD53C2C1D587}" type="presOf" srcId="{027A8BDA-4D13-4938-B33C-2C423862B132}" destId="{8D267866-546F-4B50-A3F2-42DC9557FA1D}" srcOrd="0" destOrd="0" presId="urn:microsoft.com/office/officeart/2005/8/layout/pyramid3"/>
    <dgm:cxn modelId="{17DADF55-F33E-4BC9-92DA-810B50BB15FB}" type="presOf" srcId="{DA20B9CE-F2B3-47A7-A38B-DECFE5716E87}" destId="{8CC4DB6C-B934-4CF8-95A1-35D8A7328A42}" srcOrd="1" destOrd="0" presId="urn:microsoft.com/office/officeart/2005/8/layout/pyramid3"/>
    <dgm:cxn modelId="{CC68AA98-A155-49B5-951E-D22AFD3591DC}" srcId="{C64873EB-F160-41A2-892E-7BC28D3B1BE3}" destId="{DA20B9CE-F2B3-47A7-A38B-DECFE5716E87}" srcOrd="0" destOrd="0" parTransId="{B9A894CD-52D3-4799-B009-95AF377E800D}" sibTransId="{BBAD554A-BA71-4499-9894-713AC321CAFC}"/>
    <dgm:cxn modelId="{5328A471-D831-4005-9515-4DB05A7CB6DD}" srcId="{C64873EB-F160-41A2-892E-7BC28D3B1BE3}" destId="{027A8BDA-4D13-4938-B33C-2C423862B132}" srcOrd="2" destOrd="0" parTransId="{08F68D7F-97F6-47FD-815D-FEE6C5BABC8C}" sibTransId="{2F379D31-FB0C-4691-A53F-08BEA62DCF0B}"/>
    <dgm:cxn modelId="{9B05D555-7680-4297-A979-E5C784AC59B9}" type="presOf" srcId="{60FB38A4-1B1E-4F44-B4A9-3459B9A87DB9}" destId="{F9CFE352-233A-4338-A48F-ACC636F8AC3A}" srcOrd="0" destOrd="0" presId="urn:microsoft.com/office/officeart/2005/8/layout/pyramid3"/>
    <dgm:cxn modelId="{5AF2E2C2-6D7D-490C-99BA-547FFD53F5B2}" type="presOf" srcId="{EF14A0A7-0F17-4247-9070-DB651CDD6E49}" destId="{9FEAE7DB-7358-4B40-A4C7-481EA3434E31}" srcOrd="0" destOrd="0" presId="urn:microsoft.com/office/officeart/2005/8/layout/pyramid3"/>
    <dgm:cxn modelId="{2EED1D45-85C8-423D-BE1E-B491A579C213}" type="presOf" srcId="{C64873EB-F160-41A2-892E-7BC28D3B1BE3}" destId="{41F29E41-3CD7-46EB-A7EE-18F26DC3D198}" srcOrd="0" destOrd="0" presId="urn:microsoft.com/office/officeart/2005/8/layout/pyramid3"/>
    <dgm:cxn modelId="{F7148D96-020C-4944-A97C-24A2380795FC}" srcId="{C64873EB-F160-41A2-892E-7BC28D3B1BE3}" destId="{60FB38A4-1B1E-4F44-B4A9-3459B9A87DB9}" srcOrd="1" destOrd="0" parTransId="{979F8495-F42B-464D-AE68-56D83D7C51D1}" sibTransId="{7A183E51-6C52-4A17-802D-E7906EA6283A}"/>
    <dgm:cxn modelId="{480A747B-070E-45DB-A4AD-6B8241E40CB6}" type="presOf" srcId="{EF14A0A7-0F17-4247-9070-DB651CDD6E49}" destId="{3107AE8D-3B31-4CBC-A440-B00188B3BBC3}" srcOrd="1" destOrd="0" presId="urn:microsoft.com/office/officeart/2005/8/layout/pyramid3"/>
    <dgm:cxn modelId="{FF027D10-2DEC-4A85-8819-E5C9189176EC}" type="presOf" srcId="{DA20B9CE-F2B3-47A7-A38B-DECFE5716E87}" destId="{5BE8EE5C-F16A-4B78-A5F4-A70E42D6C502}" srcOrd="0" destOrd="0" presId="urn:microsoft.com/office/officeart/2005/8/layout/pyramid3"/>
    <dgm:cxn modelId="{4F4F911F-A816-4554-BE01-7A18B53E0489}" srcId="{C64873EB-F160-41A2-892E-7BC28D3B1BE3}" destId="{EF14A0A7-0F17-4247-9070-DB651CDD6E49}" srcOrd="3" destOrd="0" parTransId="{8F95B9D2-BB12-4A1D-9863-9C802BD5CF80}" sibTransId="{1F3493FC-9572-46EC-A155-B6C1B9D75C16}"/>
    <dgm:cxn modelId="{9643EFA7-51D3-4BB0-A526-F8DDDB8E810A}" type="presOf" srcId="{027A8BDA-4D13-4938-B33C-2C423862B132}" destId="{BCAAAD6D-13F4-44E3-8FF1-D70D4B3CD3D5}" srcOrd="1" destOrd="0" presId="urn:microsoft.com/office/officeart/2005/8/layout/pyramid3"/>
    <dgm:cxn modelId="{465CD1B5-F389-4F14-A85A-7B77FE25BA31}" type="presOf" srcId="{60FB38A4-1B1E-4F44-B4A9-3459B9A87DB9}" destId="{573EBA8A-73D1-4140-A654-49B464CD53FC}" srcOrd="1" destOrd="0" presId="urn:microsoft.com/office/officeart/2005/8/layout/pyramid3"/>
    <dgm:cxn modelId="{473B661B-297E-414B-A891-816C51D85319}" type="presParOf" srcId="{41F29E41-3CD7-46EB-A7EE-18F26DC3D198}" destId="{300043C8-9A15-49F3-94AE-5673F88483BA}" srcOrd="0" destOrd="0" presId="urn:microsoft.com/office/officeart/2005/8/layout/pyramid3"/>
    <dgm:cxn modelId="{A4162D4E-B923-4D1D-8780-692C06565B58}" type="presParOf" srcId="{300043C8-9A15-49F3-94AE-5673F88483BA}" destId="{5BE8EE5C-F16A-4B78-A5F4-A70E42D6C502}" srcOrd="0" destOrd="0" presId="urn:microsoft.com/office/officeart/2005/8/layout/pyramid3"/>
    <dgm:cxn modelId="{16967C20-FD6E-43EB-B80B-D92B860D88EF}" type="presParOf" srcId="{300043C8-9A15-49F3-94AE-5673F88483BA}" destId="{8CC4DB6C-B934-4CF8-95A1-35D8A7328A42}" srcOrd="1" destOrd="0" presId="urn:microsoft.com/office/officeart/2005/8/layout/pyramid3"/>
    <dgm:cxn modelId="{E03063C8-5111-4C08-BB1A-79E33A03C5F9}" type="presParOf" srcId="{41F29E41-3CD7-46EB-A7EE-18F26DC3D198}" destId="{E19F6E7D-B0A9-4DD6-B312-F75F324BC956}" srcOrd="1" destOrd="0" presId="urn:microsoft.com/office/officeart/2005/8/layout/pyramid3"/>
    <dgm:cxn modelId="{629403B6-65CD-49EF-ADA4-1959474F767D}" type="presParOf" srcId="{E19F6E7D-B0A9-4DD6-B312-F75F324BC956}" destId="{F9CFE352-233A-4338-A48F-ACC636F8AC3A}" srcOrd="0" destOrd="0" presId="urn:microsoft.com/office/officeart/2005/8/layout/pyramid3"/>
    <dgm:cxn modelId="{CE39903C-34F7-4209-B2EF-576A3DDAB554}" type="presParOf" srcId="{E19F6E7D-B0A9-4DD6-B312-F75F324BC956}" destId="{573EBA8A-73D1-4140-A654-49B464CD53FC}" srcOrd="1" destOrd="0" presId="urn:microsoft.com/office/officeart/2005/8/layout/pyramid3"/>
    <dgm:cxn modelId="{91CD39A3-25F7-44C3-8698-84A16A8B2EEF}" type="presParOf" srcId="{41F29E41-3CD7-46EB-A7EE-18F26DC3D198}" destId="{C1801D13-300B-4D69-BC7E-DA772E207DAC}" srcOrd="2" destOrd="0" presId="urn:microsoft.com/office/officeart/2005/8/layout/pyramid3"/>
    <dgm:cxn modelId="{C33C4F22-640F-4CBF-981F-2CE43ABD3307}" type="presParOf" srcId="{C1801D13-300B-4D69-BC7E-DA772E207DAC}" destId="{8D267866-546F-4B50-A3F2-42DC9557FA1D}" srcOrd="0" destOrd="0" presId="urn:microsoft.com/office/officeart/2005/8/layout/pyramid3"/>
    <dgm:cxn modelId="{B59BF9E2-B5ED-4C46-B748-75A3BD8F1FCF}" type="presParOf" srcId="{C1801D13-300B-4D69-BC7E-DA772E207DAC}" destId="{BCAAAD6D-13F4-44E3-8FF1-D70D4B3CD3D5}" srcOrd="1" destOrd="0" presId="urn:microsoft.com/office/officeart/2005/8/layout/pyramid3"/>
    <dgm:cxn modelId="{2CEE6277-2149-405B-BE55-2AE15255C81B}" type="presParOf" srcId="{41F29E41-3CD7-46EB-A7EE-18F26DC3D198}" destId="{D287FCFF-DF87-43C2-9415-FE81C195BCF6}" srcOrd="3" destOrd="0" presId="urn:microsoft.com/office/officeart/2005/8/layout/pyramid3"/>
    <dgm:cxn modelId="{EB90529C-C033-4652-AA06-56D9A2FFF840}" type="presParOf" srcId="{D287FCFF-DF87-43C2-9415-FE81C195BCF6}" destId="{9FEAE7DB-7358-4B40-A4C7-481EA3434E31}" srcOrd="0" destOrd="0" presId="urn:microsoft.com/office/officeart/2005/8/layout/pyramid3"/>
    <dgm:cxn modelId="{EF22AAB0-EECF-4BC9-B264-EB00BAFFA1B1}" type="presParOf" srcId="{D287FCFF-DF87-43C2-9415-FE81C195BCF6}" destId="{3107AE8D-3B31-4CBC-A440-B00188B3BBC3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D5C56BB-824F-4183-8A4F-6A15EDAD14DE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39C7B4B-1528-4DB7-BE0E-03EFD7D0EE88}">
      <dgm:prSet phldrT="[Текст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200" b="1" dirty="0" smtClean="0"/>
            <a:t>Статья 92 ТК. Сокращенная продолжительность рабочего времени</a:t>
          </a:r>
          <a:endParaRPr lang="ru-RU" sz="1200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2C36F0A0-80A0-4838-9001-7CA19B52C48A}" type="parTrans" cxnId="{82BF2277-6743-472E-9F46-89877E0E1470}">
      <dgm:prSet/>
      <dgm:spPr/>
      <dgm:t>
        <a:bodyPr/>
        <a:lstStyle/>
        <a:p>
          <a:endParaRPr lang="ru-RU"/>
        </a:p>
      </dgm:t>
    </dgm:pt>
    <dgm:pt modelId="{8025EDD6-7E5E-41F3-B033-AB1D43F1CCE1}" type="sibTrans" cxnId="{82BF2277-6743-472E-9F46-89877E0E1470}">
      <dgm:prSet/>
      <dgm:spPr/>
      <dgm:t>
        <a:bodyPr/>
        <a:lstStyle/>
        <a:p>
          <a:endParaRPr lang="ru-RU"/>
        </a:p>
      </dgm:t>
    </dgm:pt>
    <dgm:pt modelId="{CDFCC49C-79DE-4951-8DFE-C8806AAC23ED}">
      <dgm:prSet phldrT="[Текст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ru-RU" sz="1100" b="1" dirty="0" smtClean="0">
              <a:solidFill>
                <a:schemeClr val="bg1"/>
              </a:solidFill>
              <a:latin typeface="+mj-lt"/>
              <a:ea typeface="+mn-ea"/>
              <a:cs typeface="Arial" pitchFamily="34" charset="0"/>
            </a:rPr>
            <a:t>Статья 117 ТК. Ежегодный дополнительный оплачиваемый отпуск работникам, занятым на работах с вредными и (или) опасными условиями труда</a:t>
          </a:r>
          <a:endParaRPr lang="ru-RU" sz="1100" dirty="0">
            <a:solidFill>
              <a:schemeClr val="bg1"/>
            </a:solidFill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DDABA658-D388-42AE-9C0F-15ED67EF909C}" type="parTrans" cxnId="{B47CE4CB-CD22-42A9-A1B5-03B62D2680B7}">
      <dgm:prSet/>
      <dgm:spPr/>
      <dgm:t>
        <a:bodyPr/>
        <a:lstStyle/>
        <a:p>
          <a:endParaRPr lang="ru-RU"/>
        </a:p>
      </dgm:t>
    </dgm:pt>
    <dgm:pt modelId="{667C8A77-2783-4423-9CE6-995FDA80296B}" type="sibTrans" cxnId="{B47CE4CB-CD22-42A9-A1B5-03B62D2680B7}">
      <dgm:prSet/>
      <dgm:spPr/>
      <dgm:t>
        <a:bodyPr/>
        <a:lstStyle/>
        <a:p>
          <a:endParaRPr lang="ru-RU"/>
        </a:p>
      </dgm:t>
    </dgm:pt>
    <dgm:pt modelId="{CC509B0D-77F2-4389-BE9C-F84E6F4272CB}">
      <dgm:prSet phldrT="[Текст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ru-RU" sz="1200" b="1" dirty="0" smtClean="0"/>
            <a:t>Статья 147 ТК. Оплата труда работников, занятых на работах с вредными и (или) опасными условиями труда</a:t>
          </a:r>
          <a:endParaRPr lang="ru-RU" sz="1200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ABBBFFFB-B7BA-4626-8E72-3FDC72F23328}" type="parTrans" cxnId="{BB2F78A8-6060-4F1C-A8B3-43853D8E37D7}">
      <dgm:prSet/>
      <dgm:spPr/>
      <dgm:t>
        <a:bodyPr/>
        <a:lstStyle/>
        <a:p>
          <a:endParaRPr lang="ru-RU"/>
        </a:p>
      </dgm:t>
    </dgm:pt>
    <dgm:pt modelId="{971C7A69-5DD0-42F9-A158-A8E5FD8E6CB5}" type="sibTrans" cxnId="{BB2F78A8-6060-4F1C-A8B3-43853D8E37D7}">
      <dgm:prSet/>
      <dgm:spPr/>
      <dgm:t>
        <a:bodyPr/>
        <a:lstStyle/>
        <a:p>
          <a:endParaRPr lang="ru-RU"/>
        </a:p>
      </dgm:t>
    </dgm:pt>
    <dgm:pt modelId="{5BA74B4C-FEB2-4BC4-A240-426A17D0057C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/>
              </a:solidFill>
              <a:latin typeface="Helios"/>
            </a:rPr>
            <a:t>ГАРАНТИИ И КОМПЕНСАЦИИ РАБОТНИКАМ</a:t>
          </a:r>
          <a:endParaRPr lang="ru-RU" sz="1800" b="1" dirty="0"/>
        </a:p>
      </dgm:t>
    </dgm:pt>
    <dgm:pt modelId="{5611796A-D490-437A-8DA1-48E7EFC053DE}" type="parTrans" cxnId="{0048F7DF-9F1B-485C-887D-3CE42882E8F8}">
      <dgm:prSet/>
      <dgm:spPr/>
      <dgm:t>
        <a:bodyPr/>
        <a:lstStyle/>
        <a:p>
          <a:endParaRPr lang="ru-RU"/>
        </a:p>
      </dgm:t>
    </dgm:pt>
    <dgm:pt modelId="{713830C9-B0B9-4A98-8B1E-071B136AF614}" type="sibTrans" cxnId="{0048F7DF-9F1B-485C-887D-3CE42882E8F8}">
      <dgm:prSet/>
      <dgm:spPr/>
      <dgm:t>
        <a:bodyPr/>
        <a:lstStyle/>
        <a:p>
          <a:endParaRPr lang="ru-RU"/>
        </a:p>
      </dgm:t>
    </dgm:pt>
    <dgm:pt modelId="{BC33A064-DA29-4D7C-B5E1-39DC77FAD106}" type="pres">
      <dgm:prSet presAssocID="{2D5C56BB-824F-4183-8A4F-6A15EDAD14DE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023ECF-9847-44F8-913D-7044CA5F69C7}" type="pres">
      <dgm:prSet presAssocID="{2D5C56BB-824F-4183-8A4F-6A15EDAD14DE}" presName="ellipse" presStyleLbl="trBgShp" presStyleIdx="0" presStyleCnt="1"/>
      <dgm:spPr/>
    </dgm:pt>
    <dgm:pt modelId="{E527E71D-58D8-4438-A3FA-0A588B789C5D}" type="pres">
      <dgm:prSet presAssocID="{2D5C56BB-824F-4183-8A4F-6A15EDAD14DE}" presName="arrow1" presStyleLbl="fgShp" presStyleIdx="0" presStyleCnt="1"/>
      <dgm:spPr/>
    </dgm:pt>
    <dgm:pt modelId="{F7CDDA07-EAC3-46BE-B059-C4DAC9F2781C}" type="pres">
      <dgm:prSet presAssocID="{2D5C56BB-824F-4183-8A4F-6A15EDAD14DE}" presName="rectangle" presStyleLbl="revTx" presStyleIdx="0" presStyleCnt="1" custScaleX="216376" custLinFactNeighborX="-4243" custLinFactNeighborY="730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AEFEB6-605A-4FDB-856E-55D0831E82E6}" type="pres">
      <dgm:prSet presAssocID="{CDFCC49C-79DE-4951-8DFE-C8806AAC23ED}" presName="item1" presStyleLbl="node1" presStyleIdx="0" presStyleCnt="3" custScaleX="155547" custScaleY="155547" custLinFactNeighborX="-10444" custLinFactNeighborY="-131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D33AF0-C76C-4E41-A025-EE210FD278A3}" type="pres">
      <dgm:prSet presAssocID="{CC509B0D-77F2-4389-BE9C-F84E6F4272CB}" presName="item2" presStyleLbl="node1" presStyleIdx="1" presStyleCnt="3" custScaleX="149308" custScaleY="140349" custLinFactX="52736" custLinFactNeighborX="100000" custLinFactNeighborY="-305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C33493-FEF9-47FD-BC67-7686D66850F7}" type="pres">
      <dgm:prSet presAssocID="{5BA74B4C-FEB2-4BC4-A240-426A17D0057C}" presName="item3" presStyleLbl="node1" presStyleIdx="2" presStyleCnt="3" custScaleX="155367" custScaleY="148562" custLinFactX="-27477" custLinFactNeighborX="-100000" custLinFactNeighborY="-192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44C500-56A6-4FB0-8143-C6675F7F57B1}" type="pres">
      <dgm:prSet presAssocID="{2D5C56BB-824F-4183-8A4F-6A15EDAD14DE}" presName="funnel" presStyleLbl="trAlignAcc1" presStyleIdx="0" presStyleCnt="1" custScaleX="149099" custScaleY="142857" custLinFactNeighborX="0" custLinFactNeighborY="-12004"/>
      <dgm:spPr>
        <a:ln w="12700">
          <a:solidFill>
            <a:schemeClr val="tx2"/>
          </a:solidFill>
        </a:ln>
      </dgm:spPr>
    </dgm:pt>
  </dgm:ptLst>
  <dgm:cxnLst>
    <dgm:cxn modelId="{011D55AF-FDA4-4164-A492-ECE715DF0777}" type="presOf" srcId="{CDFCC49C-79DE-4951-8DFE-C8806AAC23ED}" destId="{DCD33AF0-C76C-4E41-A025-EE210FD278A3}" srcOrd="0" destOrd="0" presId="urn:microsoft.com/office/officeart/2005/8/layout/funnel1"/>
    <dgm:cxn modelId="{0048F7DF-9F1B-485C-887D-3CE42882E8F8}" srcId="{2D5C56BB-824F-4183-8A4F-6A15EDAD14DE}" destId="{5BA74B4C-FEB2-4BC4-A240-426A17D0057C}" srcOrd="3" destOrd="0" parTransId="{5611796A-D490-437A-8DA1-48E7EFC053DE}" sibTransId="{713830C9-B0B9-4A98-8B1E-071B136AF614}"/>
    <dgm:cxn modelId="{E72FA916-C969-417E-BC50-9C7938574060}" type="presOf" srcId="{5BA74B4C-FEB2-4BC4-A240-426A17D0057C}" destId="{F7CDDA07-EAC3-46BE-B059-C4DAC9F2781C}" srcOrd="0" destOrd="0" presId="urn:microsoft.com/office/officeart/2005/8/layout/funnel1"/>
    <dgm:cxn modelId="{82BF2277-6743-472E-9F46-89877E0E1470}" srcId="{2D5C56BB-824F-4183-8A4F-6A15EDAD14DE}" destId="{C39C7B4B-1528-4DB7-BE0E-03EFD7D0EE88}" srcOrd="0" destOrd="0" parTransId="{2C36F0A0-80A0-4838-9001-7CA19B52C48A}" sibTransId="{8025EDD6-7E5E-41F3-B033-AB1D43F1CCE1}"/>
    <dgm:cxn modelId="{BB2F78A8-6060-4F1C-A8B3-43853D8E37D7}" srcId="{2D5C56BB-824F-4183-8A4F-6A15EDAD14DE}" destId="{CC509B0D-77F2-4389-BE9C-F84E6F4272CB}" srcOrd="2" destOrd="0" parTransId="{ABBBFFFB-B7BA-4626-8E72-3FDC72F23328}" sibTransId="{971C7A69-5DD0-42F9-A158-A8E5FD8E6CB5}"/>
    <dgm:cxn modelId="{3EC003C8-38CD-4719-893B-DFFA00940F1E}" type="presOf" srcId="{C39C7B4B-1528-4DB7-BE0E-03EFD7D0EE88}" destId="{0AC33493-FEF9-47FD-BC67-7686D66850F7}" srcOrd="0" destOrd="0" presId="urn:microsoft.com/office/officeart/2005/8/layout/funnel1"/>
    <dgm:cxn modelId="{3F413901-3E6F-4FFD-8B45-0D030D892258}" type="presOf" srcId="{2D5C56BB-824F-4183-8A4F-6A15EDAD14DE}" destId="{BC33A064-DA29-4D7C-B5E1-39DC77FAD106}" srcOrd="0" destOrd="0" presId="urn:microsoft.com/office/officeart/2005/8/layout/funnel1"/>
    <dgm:cxn modelId="{DF313D97-7D06-417E-89D7-74B4D466561D}" type="presOf" srcId="{CC509B0D-77F2-4389-BE9C-F84E6F4272CB}" destId="{D7AEFEB6-605A-4FDB-856E-55D0831E82E6}" srcOrd="0" destOrd="0" presId="urn:microsoft.com/office/officeart/2005/8/layout/funnel1"/>
    <dgm:cxn modelId="{B47CE4CB-CD22-42A9-A1B5-03B62D2680B7}" srcId="{2D5C56BB-824F-4183-8A4F-6A15EDAD14DE}" destId="{CDFCC49C-79DE-4951-8DFE-C8806AAC23ED}" srcOrd="1" destOrd="0" parTransId="{DDABA658-D388-42AE-9C0F-15ED67EF909C}" sibTransId="{667C8A77-2783-4423-9CE6-995FDA80296B}"/>
    <dgm:cxn modelId="{79A3A9C1-FBAA-45F8-A058-154B655A4719}" type="presParOf" srcId="{BC33A064-DA29-4D7C-B5E1-39DC77FAD106}" destId="{5B023ECF-9847-44F8-913D-7044CA5F69C7}" srcOrd="0" destOrd="0" presId="urn:microsoft.com/office/officeart/2005/8/layout/funnel1"/>
    <dgm:cxn modelId="{48B6CEA2-A3A7-4ECA-95BD-6548EF4EFDF0}" type="presParOf" srcId="{BC33A064-DA29-4D7C-B5E1-39DC77FAD106}" destId="{E527E71D-58D8-4438-A3FA-0A588B789C5D}" srcOrd="1" destOrd="0" presId="urn:microsoft.com/office/officeart/2005/8/layout/funnel1"/>
    <dgm:cxn modelId="{8412E1EB-0888-4642-9372-E00CF0CC340E}" type="presParOf" srcId="{BC33A064-DA29-4D7C-B5E1-39DC77FAD106}" destId="{F7CDDA07-EAC3-46BE-B059-C4DAC9F2781C}" srcOrd="2" destOrd="0" presId="urn:microsoft.com/office/officeart/2005/8/layout/funnel1"/>
    <dgm:cxn modelId="{07455309-2438-41B7-B446-C449F92146F9}" type="presParOf" srcId="{BC33A064-DA29-4D7C-B5E1-39DC77FAD106}" destId="{D7AEFEB6-605A-4FDB-856E-55D0831E82E6}" srcOrd="3" destOrd="0" presId="urn:microsoft.com/office/officeart/2005/8/layout/funnel1"/>
    <dgm:cxn modelId="{EAD9CEBE-C561-4386-A1B0-0F0D2C132388}" type="presParOf" srcId="{BC33A064-DA29-4D7C-B5E1-39DC77FAD106}" destId="{DCD33AF0-C76C-4E41-A025-EE210FD278A3}" srcOrd="4" destOrd="0" presId="urn:microsoft.com/office/officeart/2005/8/layout/funnel1"/>
    <dgm:cxn modelId="{18F5B0F6-0B35-49E2-9D6C-794867061641}" type="presParOf" srcId="{BC33A064-DA29-4D7C-B5E1-39DC77FAD106}" destId="{0AC33493-FEF9-47FD-BC67-7686D66850F7}" srcOrd="5" destOrd="0" presId="urn:microsoft.com/office/officeart/2005/8/layout/funnel1"/>
    <dgm:cxn modelId="{19F1665F-12A8-4643-9C9C-85FBFA134ACD}" type="presParOf" srcId="{BC33A064-DA29-4D7C-B5E1-39DC77FAD106}" destId="{1E44C500-56A6-4FB0-8143-C6675F7F57B1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9D5B4D-357C-4177-B826-0E164747FA23}">
      <dsp:nvSpPr>
        <dsp:cNvPr id="0" name=""/>
        <dsp:cNvSpPr/>
      </dsp:nvSpPr>
      <dsp:spPr>
        <a:xfrm>
          <a:off x="1504184" y="315125"/>
          <a:ext cx="3578647" cy="3578647"/>
        </a:xfrm>
        <a:prstGeom prst="blockArc">
          <a:avLst>
            <a:gd name="adj1" fmla="val 12326215"/>
            <a:gd name="adj2" fmla="val 17525443"/>
            <a:gd name="adj3" fmla="val 4526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658020-71FC-483E-988F-E6BE4DC214F0}">
      <dsp:nvSpPr>
        <dsp:cNvPr id="0" name=""/>
        <dsp:cNvSpPr/>
      </dsp:nvSpPr>
      <dsp:spPr>
        <a:xfrm>
          <a:off x="1469650" y="383799"/>
          <a:ext cx="3578647" cy="3578647"/>
        </a:xfrm>
        <a:prstGeom prst="blockArc">
          <a:avLst>
            <a:gd name="adj1" fmla="val 8791539"/>
            <a:gd name="adj2" fmla="val 12477331"/>
            <a:gd name="adj3" fmla="val 4526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6B6338-4F63-44BF-9302-376762053347}">
      <dsp:nvSpPr>
        <dsp:cNvPr id="0" name=""/>
        <dsp:cNvSpPr/>
      </dsp:nvSpPr>
      <dsp:spPr>
        <a:xfrm>
          <a:off x="1573626" y="563360"/>
          <a:ext cx="3578647" cy="3578647"/>
        </a:xfrm>
        <a:prstGeom prst="blockArc">
          <a:avLst>
            <a:gd name="adj1" fmla="val 4119883"/>
            <a:gd name="adj2" fmla="val 9199653"/>
            <a:gd name="adj3" fmla="val 4526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472FBB-8E60-4B3E-81D9-75983B44407A}">
      <dsp:nvSpPr>
        <dsp:cNvPr id="0" name=""/>
        <dsp:cNvSpPr/>
      </dsp:nvSpPr>
      <dsp:spPr>
        <a:xfrm>
          <a:off x="2857436" y="567807"/>
          <a:ext cx="3578647" cy="3578647"/>
        </a:xfrm>
        <a:prstGeom prst="blockArc">
          <a:avLst>
            <a:gd name="adj1" fmla="val 1563340"/>
            <a:gd name="adj2" fmla="val 6703933"/>
            <a:gd name="adj3" fmla="val 4526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97AA83-5BD9-4560-AEA9-56E4E3F2BC26}">
      <dsp:nvSpPr>
        <dsp:cNvPr id="0" name=""/>
        <dsp:cNvSpPr/>
      </dsp:nvSpPr>
      <dsp:spPr>
        <a:xfrm>
          <a:off x="2934628" y="426758"/>
          <a:ext cx="3578647" cy="3578647"/>
        </a:xfrm>
        <a:prstGeom prst="blockArc">
          <a:avLst>
            <a:gd name="adj1" fmla="val 19826348"/>
            <a:gd name="adj2" fmla="val 1879521"/>
            <a:gd name="adj3" fmla="val 4526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255953-C3D5-4A33-9CD2-B6661451EE8C}">
      <dsp:nvSpPr>
        <dsp:cNvPr id="0" name=""/>
        <dsp:cNvSpPr/>
      </dsp:nvSpPr>
      <dsp:spPr>
        <a:xfrm>
          <a:off x="2867106" y="295008"/>
          <a:ext cx="3578647" cy="3578647"/>
        </a:xfrm>
        <a:prstGeom prst="blockArc">
          <a:avLst>
            <a:gd name="adj1" fmla="val 14773083"/>
            <a:gd name="adj2" fmla="val 20117450"/>
            <a:gd name="adj3" fmla="val 4526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2782EE-65DB-4089-99DD-A3BAFD4A09EF}">
      <dsp:nvSpPr>
        <dsp:cNvPr id="0" name=""/>
        <dsp:cNvSpPr/>
      </dsp:nvSpPr>
      <dsp:spPr>
        <a:xfrm>
          <a:off x="2088232" y="1023880"/>
          <a:ext cx="3677976" cy="2273867"/>
        </a:xfrm>
        <a:prstGeom prst="ellipse">
          <a:avLst/>
        </a:prstGeom>
        <a:solidFill>
          <a:schemeClr val="accent1">
            <a:hueOff val="0"/>
            <a:satOff val="0"/>
            <a:lum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i="1" kern="1200" dirty="0" smtClean="0">
              <a:solidFill>
                <a:schemeClr val="tx1"/>
              </a:solidFill>
            </a:rPr>
            <a:t>Физические факторы</a:t>
          </a:r>
          <a:endParaRPr lang="ru-RU" sz="3200" b="1" i="1" kern="1200" dirty="0">
            <a:solidFill>
              <a:schemeClr val="tx1"/>
            </a:solidFill>
          </a:endParaRPr>
        </a:p>
      </dsp:txBody>
      <dsp:txXfrm>
        <a:off x="2626859" y="1356880"/>
        <a:ext cx="2600722" cy="1607867"/>
      </dsp:txXfrm>
    </dsp:sp>
    <dsp:sp modelId="{228BE428-E859-4364-BB3C-F9F911F72680}">
      <dsp:nvSpPr>
        <dsp:cNvPr id="0" name=""/>
        <dsp:cNvSpPr/>
      </dsp:nvSpPr>
      <dsp:spPr>
        <a:xfrm>
          <a:off x="2736303" y="-328401"/>
          <a:ext cx="2429792" cy="1624795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1">
                  <a:lumMod val="50000"/>
                </a:schemeClr>
              </a:solidFill>
            </a:rPr>
            <a:t>Параметры микроклимата</a:t>
          </a:r>
          <a:endParaRPr lang="ru-RU" sz="20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092138" y="-90455"/>
        <a:ext cx="1718122" cy="1148903"/>
      </dsp:txXfrm>
    </dsp:sp>
    <dsp:sp modelId="{C87917C0-F4E1-4073-BD3E-8E1E3CB9710A}">
      <dsp:nvSpPr>
        <dsp:cNvPr id="0" name=""/>
        <dsp:cNvSpPr/>
      </dsp:nvSpPr>
      <dsp:spPr>
        <a:xfrm>
          <a:off x="4824534" y="447827"/>
          <a:ext cx="2841221" cy="181094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Виброакустические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факторы</a:t>
          </a:r>
          <a:endParaRPr lang="ru-RU" sz="18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5240621" y="713033"/>
        <a:ext cx="2009047" cy="1280528"/>
      </dsp:txXfrm>
    </dsp:sp>
    <dsp:sp modelId="{D23CB715-4051-4F3D-8810-B66345B73309}">
      <dsp:nvSpPr>
        <dsp:cNvPr id="0" name=""/>
        <dsp:cNvSpPr/>
      </dsp:nvSpPr>
      <dsp:spPr>
        <a:xfrm>
          <a:off x="4896544" y="2248028"/>
          <a:ext cx="2642626" cy="17545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Ионизирующие излучения</a:t>
          </a:r>
          <a:endParaRPr lang="ru-RU" sz="2000" kern="1200" dirty="0"/>
        </a:p>
      </dsp:txBody>
      <dsp:txXfrm>
        <a:off x="5283548" y="2504974"/>
        <a:ext cx="1868618" cy="1240645"/>
      </dsp:txXfrm>
    </dsp:sp>
    <dsp:sp modelId="{CBC2F409-D66D-4A83-BD0C-67F8C5DFCB9A}">
      <dsp:nvSpPr>
        <dsp:cNvPr id="0" name=""/>
        <dsp:cNvSpPr/>
      </dsp:nvSpPr>
      <dsp:spPr>
        <a:xfrm>
          <a:off x="2520278" y="3010645"/>
          <a:ext cx="2957883" cy="194204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Неионизирующие излучения</a:t>
          </a:r>
          <a:endParaRPr lang="ru-RU" sz="2000" kern="1200" dirty="0"/>
        </a:p>
      </dsp:txBody>
      <dsp:txXfrm>
        <a:off x="2953450" y="3295051"/>
        <a:ext cx="2091539" cy="1373231"/>
      </dsp:txXfrm>
    </dsp:sp>
    <dsp:sp modelId="{A0E14EE3-72DB-4EC5-B742-2DBAAFB710A0}">
      <dsp:nvSpPr>
        <dsp:cNvPr id="0" name=""/>
        <dsp:cNvSpPr/>
      </dsp:nvSpPr>
      <dsp:spPr>
        <a:xfrm>
          <a:off x="648079" y="2248021"/>
          <a:ext cx="2304267" cy="177939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Параметры световой среды</a:t>
          </a:r>
          <a:endParaRPr lang="ru-RU" sz="2000" kern="1200" dirty="0"/>
        </a:p>
      </dsp:txBody>
      <dsp:txXfrm>
        <a:off x="985531" y="2508607"/>
        <a:ext cx="1629363" cy="1258221"/>
      </dsp:txXfrm>
    </dsp:sp>
    <dsp:sp modelId="{706005DD-41FF-4832-B181-3087366BFB74}">
      <dsp:nvSpPr>
        <dsp:cNvPr id="0" name=""/>
        <dsp:cNvSpPr/>
      </dsp:nvSpPr>
      <dsp:spPr>
        <a:xfrm>
          <a:off x="504051" y="447818"/>
          <a:ext cx="2420311" cy="181095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Аэрозоли преимущественно </a:t>
          </a:r>
          <a:r>
            <a:rPr lang="ru-RU" sz="1600" kern="1200" dirty="0" err="1" smtClean="0"/>
            <a:t>фиброгенного</a:t>
          </a:r>
          <a:r>
            <a:rPr lang="ru-RU" sz="1600" kern="1200" dirty="0" smtClean="0"/>
            <a:t> действия </a:t>
          </a:r>
          <a:r>
            <a:rPr lang="ru-RU" sz="2000" kern="1200" dirty="0" smtClean="0"/>
            <a:t>(АПФД)</a:t>
          </a:r>
          <a:endParaRPr lang="ru-RU" sz="2000" kern="1200" dirty="0"/>
        </a:p>
      </dsp:txBody>
      <dsp:txXfrm>
        <a:off x="858497" y="713026"/>
        <a:ext cx="1711419" cy="12805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309D2-51AF-4932-8212-9292C587EE4D}">
      <dsp:nvSpPr>
        <dsp:cNvPr id="0" name=""/>
        <dsp:cNvSpPr/>
      </dsp:nvSpPr>
      <dsp:spPr>
        <a:xfrm>
          <a:off x="2518005" y="1754069"/>
          <a:ext cx="2183296" cy="1447441"/>
        </a:xfrm>
        <a:prstGeom prst="ellipse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Тяжесть трудового процесса</a:t>
          </a:r>
          <a:endParaRPr lang="ru-RU" sz="1800" b="1" kern="1200" dirty="0"/>
        </a:p>
      </dsp:txBody>
      <dsp:txXfrm>
        <a:off x="2837741" y="1966042"/>
        <a:ext cx="1543824" cy="1023495"/>
      </dsp:txXfrm>
    </dsp:sp>
    <dsp:sp modelId="{203EBE23-C8B6-4B7B-A7EB-23D1D8E3733D}">
      <dsp:nvSpPr>
        <dsp:cNvPr id="0" name=""/>
        <dsp:cNvSpPr/>
      </dsp:nvSpPr>
      <dsp:spPr>
        <a:xfrm rot="16828514">
          <a:off x="3649778" y="1272327"/>
          <a:ext cx="277827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3683875" y="1408153"/>
        <a:ext cx="194479" cy="284541"/>
      </dsp:txXfrm>
    </dsp:sp>
    <dsp:sp modelId="{8E785F7C-3E37-400A-8F7A-A5878C98351A}">
      <dsp:nvSpPr>
        <dsp:cNvPr id="0" name=""/>
        <dsp:cNvSpPr/>
      </dsp:nvSpPr>
      <dsp:spPr>
        <a:xfrm>
          <a:off x="2804003" y="-8172"/>
          <a:ext cx="2298468" cy="12553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Масса поднимаемого и перемещаемого вручную груза</a:t>
          </a:r>
          <a:endParaRPr lang="ru-RU" sz="1400" kern="1200" dirty="0"/>
        </a:p>
      </dsp:txBody>
      <dsp:txXfrm>
        <a:off x="3140606" y="175667"/>
        <a:ext cx="1625262" cy="887650"/>
      </dsp:txXfrm>
    </dsp:sp>
    <dsp:sp modelId="{FDF8CB78-5186-491C-8AF9-A7CAE00FF54B}">
      <dsp:nvSpPr>
        <dsp:cNvPr id="0" name=""/>
        <dsp:cNvSpPr/>
      </dsp:nvSpPr>
      <dsp:spPr>
        <a:xfrm rot="19277259">
          <a:off x="4377032" y="1491560"/>
          <a:ext cx="334506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4388056" y="1617788"/>
        <a:ext cx="234154" cy="284541"/>
      </dsp:txXfrm>
    </dsp:sp>
    <dsp:sp modelId="{4FFB40D9-DA0B-4CE2-ABD3-C31B6ED683BC}">
      <dsp:nvSpPr>
        <dsp:cNvPr id="0" name=""/>
        <dsp:cNvSpPr/>
      </dsp:nvSpPr>
      <dsp:spPr>
        <a:xfrm>
          <a:off x="4402586" y="245695"/>
          <a:ext cx="2180366" cy="14455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Стереотипные рабочие движения</a:t>
          </a:r>
          <a:endParaRPr lang="ru-RU" sz="1400" kern="1200" dirty="0"/>
        </a:p>
      </dsp:txBody>
      <dsp:txXfrm>
        <a:off x="4721893" y="457389"/>
        <a:ext cx="1541752" cy="1022147"/>
      </dsp:txXfrm>
    </dsp:sp>
    <dsp:sp modelId="{19CC7CD0-13F2-4D5C-A7F8-000681548DFC}">
      <dsp:nvSpPr>
        <dsp:cNvPr id="0" name=""/>
        <dsp:cNvSpPr/>
      </dsp:nvSpPr>
      <dsp:spPr>
        <a:xfrm rot="20930863">
          <a:off x="4708693" y="2010956"/>
          <a:ext cx="132408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4709068" y="2109644"/>
        <a:ext cx="92686" cy="284541"/>
      </dsp:txXfrm>
    </dsp:sp>
    <dsp:sp modelId="{E58C6D33-CE11-4F2A-82E7-DF565DE10356}">
      <dsp:nvSpPr>
        <dsp:cNvPr id="0" name=""/>
        <dsp:cNvSpPr/>
      </dsp:nvSpPr>
      <dsp:spPr>
        <a:xfrm>
          <a:off x="4863264" y="1305782"/>
          <a:ext cx="2050226" cy="14455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Статическая нагрузка</a:t>
          </a:r>
          <a:endParaRPr lang="ru-RU" sz="1400" kern="1200" dirty="0"/>
        </a:p>
      </dsp:txBody>
      <dsp:txXfrm>
        <a:off x="5163513" y="1517479"/>
        <a:ext cx="1449728" cy="1022166"/>
      </dsp:txXfrm>
    </dsp:sp>
    <dsp:sp modelId="{4F5FFDB8-8D43-4FCB-9FB4-718F77F98EDE}">
      <dsp:nvSpPr>
        <dsp:cNvPr id="0" name=""/>
        <dsp:cNvSpPr/>
      </dsp:nvSpPr>
      <dsp:spPr>
        <a:xfrm rot="818594">
          <a:off x="4717766" y="2535518"/>
          <a:ext cx="213242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4718669" y="2622820"/>
        <a:ext cx="149269" cy="284541"/>
      </dsp:txXfrm>
    </dsp:sp>
    <dsp:sp modelId="{9E473388-E304-4DEA-A364-0AA46F967728}">
      <dsp:nvSpPr>
        <dsp:cNvPr id="0" name=""/>
        <dsp:cNvSpPr/>
      </dsp:nvSpPr>
      <dsp:spPr>
        <a:xfrm>
          <a:off x="4961472" y="2363031"/>
          <a:ext cx="2108260" cy="13974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Физическая динамическая нагрузка</a:t>
          </a:r>
          <a:endParaRPr lang="ru-RU" sz="1400" kern="1200" dirty="0"/>
        </a:p>
      </dsp:txBody>
      <dsp:txXfrm>
        <a:off x="5270220" y="2567687"/>
        <a:ext cx="1490764" cy="988169"/>
      </dsp:txXfrm>
    </dsp:sp>
    <dsp:sp modelId="{8A668CB6-EECC-44B0-BE62-83915BC02C1C}">
      <dsp:nvSpPr>
        <dsp:cNvPr id="0" name=""/>
        <dsp:cNvSpPr/>
      </dsp:nvSpPr>
      <dsp:spPr>
        <a:xfrm rot="6281811">
          <a:off x="3259260" y="3151209"/>
          <a:ext cx="223142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10800000">
        <a:off x="3301223" y="3213680"/>
        <a:ext cx="156199" cy="284541"/>
      </dsp:txXfrm>
    </dsp:sp>
    <dsp:sp modelId="{73952D76-1D57-4D77-BBC6-A0740FC43042}">
      <dsp:nvSpPr>
        <dsp:cNvPr id="0" name=""/>
        <dsp:cNvSpPr/>
      </dsp:nvSpPr>
      <dsp:spPr>
        <a:xfrm>
          <a:off x="2360779" y="3584983"/>
          <a:ext cx="1587688" cy="12553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Рабочая поза</a:t>
          </a:r>
          <a:endParaRPr lang="ru-RU" sz="1400" kern="1200" dirty="0"/>
        </a:p>
      </dsp:txBody>
      <dsp:txXfrm>
        <a:off x="2593291" y="3768822"/>
        <a:ext cx="1122664" cy="887650"/>
      </dsp:txXfrm>
    </dsp:sp>
    <dsp:sp modelId="{29AD56B1-D11A-4B6A-94FD-5155FC09596E}">
      <dsp:nvSpPr>
        <dsp:cNvPr id="0" name=""/>
        <dsp:cNvSpPr/>
      </dsp:nvSpPr>
      <dsp:spPr>
        <a:xfrm rot="3136459">
          <a:off x="4118611" y="3014864"/>
          <a:ext cx="179920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4129086" y="3088365"/>
        <a:ext cx="125944" cy="284541"/>
      </dsp:txXfrm>
    </dsp:sp>
    <dsp:sp modelId="{08E7CB09-0AC4-475C-85C8-FAC119F26809}">
      <dsp:nvSpPr>
        <dsp:cNvPr id="0" name=""/>
        <dsp:cNvSpPr/>
      </dsp:nvSpPr>
      <dsp:spPr>
        <a:xfrm>
          <a:off x="3799763" y="3321239"/>
          <a:ext cx="1895896" cy="12553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Наклоны корпуса тела работника</a:t>
          </a:r>
          <a:endParaRPr lang="ru-RU" sz="1400" kern="1200" dirty="0"/>
        </a:p>
      </dsp:txBody>
      <dsp:txXfrm>
        <a:off x="4077411" y="3505078"/>
        <a:ext cx="1340600" cy="887650"/>
      </dsp:txXfrm>
    </dsp:sp>
    <dsp:sp modelId="{86844F19-4140-4A62-B1E9-1812A4D44E95}">
      <dsp:nvSpPr>
        <dsp:cNvPr id="0" name=""/>
        <dsp:cNvSpPr/>
      </dsp:nvSpPr>
      <dsp:spPr>
        <a:xfrm rot="8480145">
          <a:off x="2386387" y="3045921"/>
          <a:ext cx="433729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10800000">
        <a:off x="2502246" y="3100122"/>
        <a:ext cx="303610" cy="284541"/>
      </dsp:txXfrm>
    </dsp:sp>
    <dsp:sp modelId="{79E76D75-20A4-4053-9B83-C3B2BFC10CA5}">
      <dsp:nvSpPr>
        <dsp:cNvPr id="0" name=""/>
        <dsp:cNvSpPr/>
      </dsp:nvSpPr>
      <dsp:spPr>
        <a:xfrm>
          <a:off x="829325" y="3383394"/>
          <a:ext cx="1728097" cy="12553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Перемещение в пространстве</a:t>
          </a:r>
          <a:endParaRPr lang="ru-RU" sz="1400" kern="1200" dirty="0"/>
        </a:p>
      </dsp:txBody>
      <dsp:txXfrm>
        <a:off x="1082399" y="3567233"/>
        <a:ext cx="1221949" cy="8876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309D2-51AF-4932-8212-9292C587EE4D}">
      <dsp:nvSpPr>
        <dsp:cNvPr id="0" name=""/>
        <dsp:cNvSpPr/>
      </dsp:nvSpPr>
      <dsp:spPr>
        <a:xfrm>
          <a:off x="2046658" y="1760459"/>
          <a:ext cx="3015973" cy="1434660"/>
        </a:xfrm>
        <a:prstGeom prst="ellipse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Напряженность трудового процесса</a:t>
          </a:r>
          <a:endParaRPr lang="ru-RU" sz="1800" b="1" kern="1200" dirty="0"/>
        </a:p>
      </dsp:txBody>
      <dsp:txXfrm>
        <a:off x="2488337" y="1970560"/>
        <a:ext cx="2132615" cy="1014458"/>
      </dsp:txXfrm>
    </dsp:sp>
    <dsp:sp modelId="{203EBE23-C8B6-4B7B-A7EB-23D1D8E3733D}">
      <dsp:nvSpPr>
        <dsp:cNvPr id="0" name=""/>
        <dsp:cNvSpPr/>
      </dsp:nvSpPr>
      <dsp:spPr>
        <a:xfrm rot="16828514">
          <a:off x="3593394" y="1274269"/>
          <a:ext cx="279860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3627741" y="1410395"/>
        <a:ext cx="195902" cy="284541"/>
      </dsp:txXfrm>
    </dsp:sp>
    <dsp:sp modelId="{8E785F7C-3E37-400A-8F7A-A5878C98351A}">
      <dsp:nvSpPr>
        <dsp:cNvPr id="0" name=""/>
        <dsp:cNvSpPr/>
      </dsp:nvSpPr>
      <dsp:spPr>
        <a:xfrm>
          <a:off x="2748995" y="-8172"/>
          <a:ext cx="2298468" cy="1255328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Длительность сосредоточенного наблюдения*</a:t>
          </a:r>
          <a:endParaRPr lang="ru-RU" sz="1400" kern="1200" dirty="0"/>
        </a:p>
      </dsp:txBody>
      <dsp:txXfrm>
        <a:off x="3085598" y="175667"/>
        <a:ext cx="1625262" cy="887650"/>
      </dsp:txXfrm>
    </dsp:sp>
    <dsp:sp modelId="{FDF8CB78-5186-491C-8AF9-A7CAE00FF54B}">
      <dsp:nvSpPr>
        <dsp:cNvPr id="0" name=""/>
        <dsp:cNvSpPr/>
      </dsp:nvSpPr>
      <dsp:spPr>
        <a:xfrm rot="19341705">
          <a:off x="4434536" y="1410733"/>
          <a:ext cx="392638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4446793" y="1541546"/>
        <a:ext cx="274847" cy="284541"/>
      </dsp:txXfrm>
    </dsp:sp>
    <dsp:sp modelId="{4FFB40D9-DA0B-4CE2-ABD3-C31B6ED683BC}">
      <dsp:nvSpPr>
        <dsp:cNvPr id="0" name=""/>
        <dsp:cNvSpPr/>
      </dsp:nvSpPr>
      <dsp:spPr>
        <a:xfrm>
          <a:off x="4553498" y="144024"/>
          <a:ext cx="2180366" cy="1445535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Плотность сигналов (световых, звуковых) и сообщений в ед. времени*</a:t>
          </a:r>
          <a:endParaRPr lang="ru-RU" sz="1400" kern="1200" dirty="0"/>
        </a:p>
      </dsp:txBody>
      <dsp:txXfrm>
        <a:off x="4872805" y="355718"/>
        <a:ext cx="1541752" cy="1022147"/>
      </dsp:txXfrm>
    </dsp:sp>
    <dsp:sp modelId="{19CC7CD0-13F2-4D5C-A7F8-000681548DFC}">
      <dsp:nvSpPr>
        <dsp:cNvPr id="0" name=""/>
        <dsp:cNvSpPr/>
      </dsp:nvSpPr>
      <dsp:spPr>
        <a:xfrm rot="10146307">
          <a:off x="4876707" y="1980988"/>
          <a:ext cx="54215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10800000">
        <a:off x="4892824" y="2074298"/>
        <a:ext cx="37951" cy="284541"/>
      </dsp:txXfrm>
    </dsp:sp>
    <dsp:sp modelId="{E58C6D33-CE11-4F2A-82E7-DF565DE10356}">
      <dsp:nvSpPr>
        <dsp:cNvPr id="0" name=""/>
        <dsp:cNvSpPr/>
      </dsp:nvSpPr>
      <dsp:spPr>
        <a:xfrm>
          <a:off x="4803524" y="1296142"/>
          <a:ext cx="2270260" cy="1445560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Число производственных объектов одновременного наблюдения*</a:t>
          </a:r>
          <a:endParaRPr lang="ru-RU" sz="1400" kern="1200" dirty="0"/>
        </a:p>
      </dsp:txBody>
      <dsp:txXfrm>
        <a:off x="5135996" y="1507839"/>
        <a:ext cx="1605316" cy="1022166"/>
      </dsp:txXfrm>
    </dsp:sp>
    <dsp:sp modelId="{4F5FFDB8-8D43-4FCB-9FB4-718F77F98EDE}">
      <dsp:nvSpPr>
        <dsp:cNvPr id="0" name=""/>
        <dsp:cNvSpPr/>
      </dsp:nvSpPr>
      <dsp:spPr>
        <a:xfrm rot="879984">
          <a:off x="4929759" y="2618872"/>
          <a:ext cx="139895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4930443" y="2708406"/>
        <a:ext cx="97927" cy="284541"/>
      </dsp:txXfrm>
    </dsp:sp>
    <dsp:sp modelId="{9E473388-E304-4DEA-A364-0AA46F967728}">
      <dsp:nvSpPr>
        <dsp:cNvPr id="0" name=""/>
        <dsp:cNvSpPr/>
      </dsp:nvSpPr>
      <dsp:spPr>
        <a:xfrm>
          <a:off x="5057556" y="2448274"/>
          <a:ext cx="2108260" cy="1397481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Нагрузка на слуховой анализатор*</a:t>
          </a:r>
          <a:endParaRPr lang="ru-RU" sz="1400" kern="1200" dirty="0"/>
        </a:p>
      </dsp:txBody>
      <dsp:txXfrm>
        <a:off x="5366304" y="2652930"/>
        <a:ext cx="1490764" cy="988169"/>
      </dsp:txXfrm>
    </dsp:sp>
    <dsp:sp modelId="{8A668CB6-EECC-44B0-BE62-83915BC02C1C}">
      <dsp:nvSpPr>
        <dsp:cNvPr id="0" name=""/>
        <dsp:cNvSpPr/>
      </dsp:nvSpPr>
      <dsp:spPr>
        <a:xfrm rot="6281811">
          <a:off x="3204084" y="3150586"/>
          <a:ext cx="223805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10800000">
        <a:off x="3246171" y="3212961"/>
        <a:ext cx="156664" cy="284541"/>
      </dsp:txXfrm>
    </dsp:sp>
    <dsp:sp modelId="{73952D76-1D57-4D77-BBC6-A0740FC43042}">
      <dsp:nvSpPr>
        <dsp:cNvPr id="0" name=""/>
        <dsp:cNvSpPr/>
      </dsp:nvSpPr>
      <dsp:spPr>
        <a:xfrm>
          <a:off x="2305771" y="3584983"/>
          <a:ext cx="1587688" cy="1255328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Работа с оптическими приборами</a:t>
          </a:r>
          <a:endParaRPr lang="ru-RU" sz="1400" kern="1200" dirty="0"/>
        </a:p>
      </dsp:txBody>
      <dsp:txXfrm>
        <a:off x="2538283" y="3768822"/>
        <a:ext cx="1122664" cy="887650"/>
      </dsp:txXfrm>
    </dsp:sp>
    <dsp:sp modelId="{29AD56B1-D11A-4B6A-94FD-5155FC09596E}">
      <dsp:nvSpPr>
        <dsp:cNvPr id="0" name=""/>
        <dsp:cNvSpPr/>
      </dsp:nvSpPr>
      <dsp:spPr>
        <a:xfrm rot="3157827">
          <a:off x="4083301" y="3095270"/>
          <a:ext cx="248027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4097924" y="3160550"/>
        <a:ext cx="173619" cy="284541"/>
      </dsp:txXfrm>
    </dsp:sp>
    <dsp:sp modelId="{08E7CB09-0AC4-475C-85C8-FAC119F26809}">
      <dsp:nvSpPr>
        <dsp:cNvPr id="0" name=""/>
        <dsp:cNvSpPr/>
      </dsp:nvSpPr>
      <dsp:spPr>
        <a:xfrm>
          <a:off x="3833421" y="3456384"/>
          <a:ext cx="1895896" cy="1255328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Активное наблюдение за ходом производственного процесса*</a:t>
          </a:r>
          <a:endParaRPr lang="ru-RU" sz="1400" kern="1200" dirty="0"/>
        </a:p>
      </dsp:txBody>
      <dsp:txXfrm>
        <a:off x="4111069" y="3640223"/>
        <a:ext cx="1340600" cy="887650"/>
      </dsp:txXfrm>
    </dsp:sp>
    <dsp:sp modelId="{86844F19-4140-4A62-B1E9-1812A4D44E95}">
      <dsp:nvSpPr>
        <dsp:cNvPr id="0" name=""/>
        <dsp:cNvSpPr/>
      </dsp:nvSpPr>
      <dsp:spPr>
        <a:xfrm rot="8480145">
          <a:off x="2318361" y="3076467"/>
          <a:ext cx="383413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10800000">
        <a:off x="2420780" y="3135383"/>
        <a:ext cx="268389" cy="284541"/>
      </dsp:txXfrm>
    </dsp:sp>
    <dsp:sp modelId="{79E76D75-20A4-4053-9B83-C3B2BFC10CA5}">
      <dsp:nvSpPr>
        <dsp:cNvPr id="0" name=""/>
        <dsp:cNvSpPr/>
      </dsp:nvSpPr>
      <dsp:spPr>
        <a:xfrm>
          <a:off x="774316" y="3383394"/>
          <a:ext cx="1728097" cy="1255328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>
              <a:solidFill>
                <a:srgbClr val="FF0000"/>
              </a:solidFill>
            </a:rPr>
            <a:t>Нагрузка на голосовой аппарат</a:t>
          </a:r>
          <a:endParaRPr lang="ru-RU" sz="1400" b="1" i="1" kern="1200" dirty="0">
            <a:solidFill>
              <a:srgbClr val="FF0000"/>
            </a:solidFill>
          </a:endParaRPr>
        </a:p>
      </dsp:txBody>
      <dsp:txXfrm>
        <a:off x="1027390" y="3567233"/>
        <a:ext cx="1221949" cy="8876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E8EE5C-F16A-4B78-A5F4-A70E42D6C502}">
      <dsp:nvSpPr>
        <dsp:cNvPr id="0" name=""/>
        <dsp:cNvSpPr/>
      </dsp:nvSpPr>
      <dsp:spPr>
        <a:xfrm rot="10800000">
          <a:off x="0" y="0"/>
          <a:ext cx="8208912" cy="1188132"/>
        </a:xfrm>
        <a:prstGeom prst="trapezoid">
          <a:avLst>
            <a:gd name="adj" fmla="val 86364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Установление размеров дополнительных страховых взносов в Пенсионный фонд Российской Федерации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 </a:t>
          </a:r>
          <a:r>
            <a:rPr lang="en-US" sz="1600" b="1" kern="1200" dirty="0" smtClean="0"/>
            <a:t>! </a:t>
          </a:r>
          <a:r>
            <a:rPr lang="ru-RU" sz="1600" b="1" i="1" kern="1200" dirty="0" smtClean="0">
              <a:solidFill>
                <a:srgbClr val="23538D"/>
              </a:solidFill>
            </a:rPr>
            <a:t>Чем безопасней труд, тем ниже отчисления в Пенсионный фонд Российской Федерации</a:t>
          </a:r>
          <a:endParaRPr lang="ru-RU" sz="1600" b="1" i="1" kern="1200" dirty="0">
            <a:solidFill>
              <a:srgbClr val="23538D"/>
            </a:solidFill>
          </a:endParaRPr>
        </a:p>
      </dsp:txBody>
      <dsp:txXfrm rot="-10800000">
        <a:off x="1436559" y="0"/>
        <a:ext cx="5335792" cy="1188132"/>
      </dsp:txXfrm>
    </dsp:sp>
    <dsp:sp modelId="{F9CFE352-233A-4338-A48F-ACC636F8AC3A}">
      <dsp:nvSpPr>
        <dsp:cNvPr id="0" name=""/>
        <dsp:cNvSpPr/>
      </dsp:nvSpPr>
      <dsp:spPr>
        <a:xfrm rot="10800000">
          <a:off x="522374" y="1188132"/>
          <a:ext cx="7164163" cy="1188132"/>
        </a:xfrm>
        <a:prstGeom prst="trapezoid">
          <a:avLst>
            <a:gd name="adj" fmla="val 86364"/>
          </a:avLst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50000"/>
                <a:satMod val="300000"/>
              </a:schemeClr>
            </a:gs>
            <a:gs pos="35000">
              <a:schemeClr val="accent3">
                <a:hueOff val="3750088"/>
                <a:satOff val="-5627"/>
                <a:lumOff val="-915"/>
                <a:alphaOff val="0"/>
                <a:tint val="37000"/>
                <a:satMod val="30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Установление объема гарантий и компенсаций работникам за работу во вредных условиях труда (повышенный размер оплаты труда, дополнительный оплачиваемый отпуск, сокращенная продолжительность рабочего времени)</a:t>
          </a:r>
          <a:endParaRPr lang="ru-RU" sz="1400" b="1" kern="1200" dirty="0"/>
        </a:p>
      </dsp:txBody>
      <dsp:txXfrm rot="-10800000">
        <a:off x="1776102" y="1188132"/>
        <a:ext cx="4656706" cy="1188132"/>
      </dsp:txXfrm>
    </dsp:sp>
    <dsp:sp modelId="{8D267866-546F-4B50-A3F2-42DC9557FA1D}">
      <dsp:nvSpPr>
        <dsp:cNvPr id="0" name=""/>
        <dsp:cNvSpPr/>
      </dsp:nvSpPr>
      <dsp:spPr>
        <a:xfrm rot="10800000">
          <a:off x="1044768" y="2376264"/>
          <a:ext cx="6119374" cy="1188132"/>
        </a:xfrm>
        <a:prstGeom prst="trapezoid">
          <a:avLst>
            <a:gd name="adj" fmla="val 86364"/>
          </a:avLst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50000"/>
                <a:satMod val="300000"/>
              </a:schemeClr>
            </a:gs>
            <a:gs pos="35000">
              <a:schemeClr val="accent3">
                <a:hueOff val="7500176"/>
                <a:satOff val="-11253"/>
                <a:lumOff val="-1830"/>
                <a:alphaOff val="0"/>
                <a:tint val="37000"/>
                <a:satMod val="30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Сохранение  работникам достигнутого по состоянию на декабрь 2013 г. объема предоставляемых гарантий и компенсаций, при условии их занятости во вредных условиях труда</a:t>
          </a:r>
          <a:endParaRPr lang="ru-RU" sz="1400" b="1" kern="1200" dirty="0"/>
        </a:p>
      </dsp:txBody>
      <dsp:txXfrm rot="-10800000">
        <a:off x="2115659" y="2376264"/>
        <a:ext cx="3977593" cy="1188132"/>
      </dsp:txXfrm>
    </dsp:sp>
    <dsp:sp modelId="{9FEAE7DB-7358-4B40-A4C7-481EA3434E31}">
      <dsp:nvSpPr>
        <dsp:cNvPr id="0" name=""/>
        <dsp:cNvSpPr/>
      </dsp:nvSpPr>
      <dsp:spPr>
        <a:xfrm rot="10800000">
          <a:off x="1492523" y="3564396"/>
          <a:ext cx="5223864" cy="1188132"/>
        </a:xfrm>
        <a:prstGeom prst="trapezoid">
          <a:avLst>
            <a:gd name="adj" fmla="val 86364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Существенное усиление роли профессиональных                               союзов в сфере охраны труда</a:t>
          </a:r>
          <a:endParaRPr lang="ru-RU" sz="1400" kern="1200" dirty="0"/>
        </a:p>
      </dsp:txBody>
      <dsp:txXfrm rot="-10800000">
        <a:off x="1492523" y="3564396"/>
        <a:ext cx="5223864" cy="11881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023ECF-9847-44F8-913D-7044CA5F69C7}">
      <dsp:nvSpPr>
        <dsp:cNvPr id="0" name=""/>
        <dsp:cNvSpPr/>
      </dsp:nvSpPr>
      <dsp:spPr>
        <a:xfrm>
          <a:off x="1901814" y="632768"/>
          <a:ext cx="4412290" cy="1532330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27E71D-58D8-4438-A3FA-0A588B789C5D}">
      <dsp:nvSpPr>
        <dsp:cNvPr id="0" name=""/>
        <dsp:cNvSpPr/>
      </dsp:nvSpPr>
      <dsp:spPr>
        <a:xfrm>
          <a:off x="3687252" y="4384925"/>
          <a:ext cx="855095" cy="547260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CDDA07-EAC3-46BE-B059-C4DAC9F2781C}">
      <dsp:nvSpPr>
        <dsp:cNvPr id="0" name=""/>
        <dsp:cNvSpPr/>
      </dsp:nvSpPr>
      <dsp:spPr>
        <a:xfrm>
          <a:off x="-325728" y="4822734"/>
          <a:ext cx="8881057" cy="10261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/>
              </a:solidFill>
              <a:latin typeface="Helios"/>
            </a:rPr>
            <a:t>ГАРАНТИИ И КОМПЕНСАЦИИ РАБОТНИКАМ</a:t>
          </a:r>
          <a:endParaRPr lang="ru-RU" sz="1800" b="1" kern="1200" dirty="0"/>
        </a:p>
      </dsp:txBody>
      <dsp:txXfrm>
        <a:off x="-325728" y="4822734"/>
        <a:ext cx="8881057" cy="1026114"/>
      </dsp:txXfrm>
    </dsp:sp>
    <dsp:sp modelId="{D7AEFEB6-605A-4FDB-856E-55D0831E82E6}">
      <dsp:nvSpPr>
        <dsp:cNvPr id="0" name=""/>
        <dsp:cNvSpPr/>
      </dsp:nvSpPr>
      <dsp:spPr>
        <a:xfrm>
          <a:off x="2917739" y="1654315"/>
          <a:ext cx="2394134" cy="2394134"/>
        </a:xfrm>
        <a:prstGeom prst="ellipse">
          <a:avLst/>
        </a:prstGeom>
        <a:solidFill>
          <a:schemeClr val="tx2">
            <a:lumMod val="50000"/>
          </a:schemeClr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Статья 147 ТК. Оплата труда работников, занятых на работах с вредными и (или) опасными условиями труда</a:t>
          </a:r>
          <a:endParaRPr lang="ru-RU" sz="1200" b="1" kern="1200" dirty="0"/>
        </a:p>
      </dsp:txBody>
      <dsp:txXfrm>
        <a:off x="3268352" y="2004928"/>
        <a:ext cx="1692908" cy="1692908"/>
      </dsp:txXfrm>
    </dsp:sp>
    <dsp:sp modelId="{DCD33AF0-C76C-4E41-A025-EE210FD278A3}">
      <dsp:nvSpPr>
        <dsp:cNvPr id="0" name=""/>
        <dsp:cNvSpPr/>
      </dsp:nvSpPr>
      <dsp:spPr>
        <a:xfrm>
          <a:off x="4376011" y="348279"/>
          <a:ext cx="2298105" cy="2160211"/>
        </a:xfrm>
        <a:prstGeom prst="ellipse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chemeClr val="bg1"/>
              </a:solidFill>
              <a:latin typeface="+mj-lt"/>
              <a:ea typeface="+mn-ea"/>
              <a:cs typeface="Arial" pitchFamily="34" charset="0"/>
            </a:rPr>
            <a:t>Статья 117 ТК. Ежегодный дополнительный оплачиваемый отпуск работникам, занятым на работах с вредными и (или) опасными условиями труда</a:t>
          </a:r>
          <a:endParaRPr lang="ru-RU" sz="1100" kern="1200" dirty="0">
            <a:solidFill>
              <a:schemeClr val="bg1"/>
            </a:solidFill>
            <a:latin typeface="+mj-lt"/>
          </a:endParaRPr>
        </a:p>
      </dsp:txBody>
      <dsp:txXfrm>
        <a:off x="4712561" y="664635"/>
        <a:ext cx="1625005" cy="1527499"/>
      </dsp:txXfrm>
    </dsp:sp>
    <dsp:sp modelId="{0AC33493-FEF9-47FD-BC67-7686D66850F7}">
      <dsp:nvSpPr>
        <dsp:cNvPr id="0" name=""/>
        <dsp:cNvSpPr/>
      </dsp:nvSpPr>
      <dsp:spPr>
        <a:xfrm>
          <a:off x="1589799" y="87062"/>
          <a:ext cx="2391363" cy="2286623"/>
        </a:xfrm>
        <a:prstGeom prst="ellipse">
          <a:avLst/>
        </a:prstGeom>
        <a:solidFill>
          <a:schemeClr val="accent4"/>
        </a:solidFill>
        <a:ln w="25400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Статья 92 ТК. Сокращенная продолжительность рабочего времени</a:t>
          </a:r>
          <a:endParaRPr lang="ru-RU" sz="1200" b="1" kern="1200" dirty="0"/>
        </a:p>
      </dsp:txBody>
      <dsp:txXfrm>
        <a:off x="1940006" y="421930"/>
        <a:ext cx="1690949" cy="1616887"/>
      </dsp:txXfrm>
    </dsp:sp>
    <dsp:sp modelId="{1E44C500-56A6-4FB0-8143-C6675F7F57B1}">
      <dsp:nvSpPr>
        <dsp:cNvPr id="0" name=""/>
        <dsp:cNvSpPr/>
      </dsp:nvSpPr>
      <dsp:spPr>
        <a:xfrm>
          <a:off x="544973" y="-376240"/>
          <a:ext cx="7139653" cy="5472602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2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76824-86CA-4006-907D-E280908C7CB7}" type="datetimeFigureOut">
              <a:rPr lang="ru-RU" smtClean="0"/>
              <a:t>13.10.2014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0EC95-BF88-4A12-9D35-9E65E8A87E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571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A7F9690-0B9B-4F3F-B68D-9C6A54EFF5F8}" type="slidenum">
              <a:rPr lang="ru-RU">
                <a:solidFill>
                  <a:prstClr val="black"/>
                </a:solidFill>
              </a:rPr>
              <a:pPr eaLnBrk="1" hangingPunct="1"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ACE5B6D-D7F9-419D-B892-CD0C1BC5813D}" type="slidenum">
              <a:rPr lang="ru-RU">
                <a:solidFill>
                  <a:prstClr val="black"/>
                </a:solidFill>
              </a:rPr>
              <a:pPr eaLnBrk="1" hangingPunct="1"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9B209AF-0F70-4BBA-8506-8625114068E9}" type="slidenum">
              <a:rPr lang="ru-RU">
                <a:solidFill>
                  <a:prstClr val="black"/>
                </a:solidFill>
              </a:rPr>
              <a:pPr eaLnBrk="1" hangingPunct="1"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542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8A59D1F-0997-4612-897F-D4056D416DAF}" type="slidenum">
              <a:rPr lang="ru-RU">
                <a:solidFill>
                  <a:prstClr val="black"/>
                </a:solidFill>
              </a:rPr>
              <a:pPr eaLnBrk="1" hangingPunct="1"/>
              <a:t>19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5D8F8BB-7D02-4529-8129-287CCC812C09}" type="slidenum">
              <a:rPr lang="ru-RU">
                <a:solidFill>
                  <a:prstClr val="black"/>
                </a:solidFill>
              </a:rPr>
              <a:pPr eaLnBrk="1" hangingPunct="1"/>
              <a:t>20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Повышенные или дополнительные гарантии и компенсации за работу на работах с вредными и (или) опасными условиями труда могут устанавливаться коллективным договором, локальным нормативным актом с учетом финансово-экономического положения работодателя.</a:t>
            </a:r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B58E3AC-73BB-4BC8-9A24-BC34517AEBC3}" type="slidenum">
              <a:rPr lang="ru-RU">
                <a:solidFill>
                  <a:prstClr val="black"/>
                </a:solidFill>
              </a:rPr>
              <a:pPr eaLnBrk="1" hangingPunct="1"/>
              <a:t>23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0D21-8BC1-40CA-86EA-D712F684136C}" type="datetimeFigureOut">
              <a:rPr lang="ru-RU" smtClean="0"/>
              <a:t>13.10.2014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06F3-E325-4954-98BA-7DB6F5DD9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149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0D21-8BC1-40CA-86EA-D712F684136C}" type="datetimeFigureOut">
              <a:rPr lang="ru-RU" smtClean="0"/>
              <a:t>13.10.2014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06F3-E325-4954-98BA-7DB6F5DD9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44234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F0037-74E7-4FFE-BC37-C622DA08E91A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83DF0-3235-4A2E-B61F-B800A4A7D9A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80808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F19EC-CF2D-4FA6-9FD4-B800736719C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2E3E4-4662-4791-A36E-3337708FD15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43082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F11A9-4DD2-40FF-A968-D7001FE22C6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D1231-5F0E-4EF0-ABD6-644DEC2743D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78928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43F95-9109-4B83-9F74-F6DE449B2E9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81FFD-F64C-4BE8-A01F-FC4D68FE750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47952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AF5DF-3BAE-4A26-8131-F6F08D2C7C6F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AF591-A3CB-41A1-BDAA-10D57239E9A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000421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86F4C-ED2B-480A-B152-726471A4A9C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31914-29BA-4E74-B6FD-4C804373652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26744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95B32-8C94-48F2-BA02-223BB10F7EA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6845A-ACC1-4853-9291-2D570A3E56F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35993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853F5-C8E7-463E-BC05-B48FD57B305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4F856-B565-4A32-9B36-AD9AB92D4BA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28925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83F9-1DA4-4D01-AE64-DFF714C7B93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925CB-3F96-4241-838E-85C734E710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07953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9F280-96C3-428A-9FD0-E4AD3A8E4F49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C5515-410D-4070-897F-EC85EDCDEA7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428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0D21-8BC1-40CA-86EA-D712F684136C}" type="datetimeFigureOut">
              <a:rPr lang="ru-RU" smtClean="0"/>
              <a:t>13.10.2014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06F3-E325-4954-98BA-7DB6F5DD9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91608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EE8AB-D0A9-472F-9C43-0994D2FA47B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B79FC-55F2-4763-A935-3FBDE764E8D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04238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F0037-74E7-4FFE-BC37-C622DA08E91A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83DF0-3235-4A2E-B61F-B800A4A7D9A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815720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F19EC-CF2D-4FA6-9FD4-B800736719C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2E3E4-4662-4791-A36E-3337708FD15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504285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F11A9-4DD2-40FF-A968-D7001FE22C6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D1231-5F0E-4EF0-ABD6-644DEC2743D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849707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43F95-9109-4B83-9F74-F6DE449B2E9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81FFD-F64C-4BE8-A01F-FC4D68FE750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51448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AF5DF-3BAE-4A26-8131-F6F08D2C7C6F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AF591-A3CB-41A1-BDAA-10D57239E9A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320545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86F4C-ED2B-480A-B152-726471A4A9C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31914-29BA-4E74-B6FD-4C804373652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908157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95B32-8C94-48F2-BA02-223BB10F7EA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6845A-ACC1-4853-9291-2D570A3E56F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574910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853F5-C8E7-463E-BC05-B48FD57B305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4F856-B565-4A32-9B36-AD9AB92D4BA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25603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83F9-1DA4-4D01-AE64-DFF714C7B93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925CB-3F96-4241-838E-85C734E710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722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F0037-74E7-4FFE-BC37-C622DA08E91A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83DF0-3235-4A2E-B61F-B800A4A7D9A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249286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9F280-96C3-428A-9FD0-E4AD3A8E4F49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C5515-410D-4070-897F-EC85EDCDEA7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34230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EE8AB-D0A9-472F-9C43-0994D2FA47B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B79FC-55F2-4763-A935-3FBDE764E8D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27261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F0037-74E7-4FFE-BC37-C622DA08E91A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83DF0-3235-4A2E-B61F-B800A4A7D9A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35370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F19EC-CF2D-4FA6-9FD4-B800736719C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2E3E4-4662-4791-A36E-3337708FD15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156563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F11A9-4DD2-40FF-A968-D7001FE22C6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D1231-5F0E-4EF0-ABD6-644DEC2743D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687048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43F95-9109-4B83-9F74-F6DE449B2E9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81FFD-F64C-4BE8-A01F-FC4D68FE750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451682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AF5DF-3BAE-4A26-8131-F6F08D2C7C6F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AF591-A3CB-41A1-BDAA-10D57239E9A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01057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86F4C-ED2B-480A-B152-726471A4A9C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31914-29BA-4E74-B6FD-4C804373652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119928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95B32-8C94-48F2-BA02-223BB10F7EA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6845A-ACC1-4853-9291-2D570A3E56F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697413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853F5-C8E7-463E-BC05-B48FD57B305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4F856-B565-4A32-9B36-AD9AB92D4BA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0328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F19EC-CF2D-4FA6-9FD4-B800736719C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2E3E4-4662-4791-A36E-3337708FD15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085221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83F9-1DA4-4D01-AE64-DFF714C7B93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925CB-3F96-4241-838E-85C734E710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164687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9F280-96C3-428A-9FD0-E4AD3A8E4F49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C5515-410D-4070-897F-EC85EDCDEA7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237038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EE8AB-D0A9-472F-9C43-0994D2FA47B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B79FC-55F2-4763-A935-3FBDE764E8D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481473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F0037-74E7-4FFE-BC37-C622DA08E91A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83DF0-3235-4A2E-B61F-B800A4A7D9A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217547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F19EC-CF2D-4FA6-9FD4-B800736719C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2E3E4-4662-4791-A36E-3337708FD15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78465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F11A9-4DD2-40FF-A968-D7001FE22C6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D1231-5F0E-4EF0-ABD6-644DEC2743D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719239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43F95-9109-4B83-9F74-F6DE449B2E9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81FFD-F64C-4BE8-A01F-FC4D68FE750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488181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AF5DF-3BAE-4A26-8131-F6F08D2C7C6F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AF591-A3CB-41A1-BDAA-10D57239E9A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90054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86F4C-ED2B-480A-B152-726471A4A9C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31914-29BA-4E74-B6FD-4C804373652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263806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95B32-8C94-48F2-BA02-223BB10F7EA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6845A-ACC1-4853-9291-2D570A3E56F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4728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F11A9-4DD2-40FF-A968-D7001FE22C6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D1231-5F0E-4EF0-ABD6-644DEC2743D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629020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853F5-C8E7-463E-BC05-B48FD57B305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4F856-B565-4A32-9B36-AD9AB92D4BA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804487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83F9-1DA4-4D01-AE64-DFF714C7B93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925CB-3F96-4241-838E-85C734E710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55854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9F280-96C3-428A-9FD0-E4AD3A8E4F49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C5515-410D-4070-897F-EC85EDCDEA7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777204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EE8AB-D0A9-472F-9C43-0994D2FA47B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B79FC-55F2-4763-A935-3FBDE764E8D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874597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F0037-74E7-4FFE-BC37-C622DA08E91A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83DF0-3235-4A2E-B61F-B800A4A7D9A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63285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F19EC-CF2D-4FA6-9FD4-B800736719C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2E3E4-4662-4791-A36E-3337708FD15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896673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F11A9-4DD2-40FF-A968-D7001FE22C6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D1231-5F0E-4EF0-ABD6-644DEC2743D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969888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43F95-9109-4B83-9F74-F6DE449B2E9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81FFD-F64C-4BE8-A01F-FC4D68FE750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401072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AF5DF-3BAE-4A26-8131-F6F08D2C7C6F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AF591-A3CB-41A1-BDAA-10D57239E9A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279919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86F4C-ED2B-480A-B152-726471A4A9C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31914-29BA-4E74-B6FD-4C804373652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1630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43F95-9109-4B83-9F74-F6DE449B2E9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81FFD-F64C-4BE8-A01F-FC4D68FE750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81781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95B32-8C94-48F2-BA02-223BB10F7EA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6845A-ACC1-4853-9291-2D570A3E56F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999378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853F5-C8E7-463E-BC05-B48FD57B305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4F856-B565-4A32-9B36-AD9AB92D4BA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392468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83F9-1DA4-4D01-AE64-DFF714C7B93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925CB-3F96-4241-838E-85C734E710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274992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9F280-96C3-428A-9FD0-E4AD3A8E4F49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C5515-410D-4070-897F-EC85EDCDEA7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185178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EE8AB-D0A9-472F-9C43-0994D2FA47B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B79FC-55F2-4763-A935-3FBDE764E8D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503095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F0037-74E7-4FFE-BC37-C622DA08E91A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83DF0-3235-4A2E-B61F-B800A4A7D9A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086591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F19EC-CF2D-4FA6-9FD4-B800736719C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2E3E4-4662-4791-A36E-3337708FD15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88465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F11A9-4DD2-40FF-A968-D7001FE22C6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D1231-5F0E-4EF0-ABD6-644DEC2743D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800022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43F95-9109-4B83-9F74-F6DE449B2E9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81FFD-F64C-4BE8-A01F-FC4D68FE750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844154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AF5DF-3BAE-4A26-8131-F6F08D2C7C6F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AF591-A3CB-41A1-BDAA-10D57239E9A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57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AF5DF-3BAE-4A26-8131-F6F08D2C7C6F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AF591-A3CB-41A1-BDAA-10D57239E9A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545965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86F4C-ED2B-480A-B152-726471A4A9C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31914-29BA-4E74-B6FD-4C804373652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067013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95B32-8C94-48F2-BA02-223BB10F7EA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6845A-ACC1-4853-9291-2D570A3E56F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714687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853F5-C8E7-463E-BC05-B48FD57B305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4F856-B565-4A32-9B36-AD9AB92D4BA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261338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83F9-1DA4-4D01-AE64-DFF714C7B93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925CB-3F96-4241-838E-85C734E710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435894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9F280-96C3-428A-9FD0-E4AD3A8E4F49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C5515-410D-4070-897F-EC85EDCDEA7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138679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EE8AB-D0A9-472F-9C43-0994D2FA47B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B79FC-55F2-4763-A935-3FBDE764E8D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576535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F0037-74E7-4FFE-BC37-C622DA08E91A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83DF0-3235-4A2E-B61F-B800A4A7D9A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717504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F19EC-CF2D-4FA6-9FD4-B800736719C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2E3E4-4662-4791-A36E-3337708FD15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399136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F11A9-4DD2-40FF-A968-D7001FE22C6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D1231-5F0E-4EF0-ABD6-644DEC2743D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898461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43F95-9109-4B83-9F74-F6DE449B2E9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81FFD-F64C-4BE8-A01F-FC4D68FE750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8207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86F4C-ED2B-480A-B152-726471A4A9C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31914-29BA-4E74-B6FD-4C804373652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380552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AF5DF-3BAE-4A26-8131-F6F08D2C7C6F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AF591-A3CB-41A1-BDAA-10D57239E9A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286519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86F4C-ED2B-480A-B152-726471A4A9C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31914-29BA-4E74-B6FD-4C804373652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765286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95B32-8C94-48F2-BA02-223BB10F7EA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6845A-ACC1-4853-9291-2D570A3E56F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926779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853F5-C8E7-463E-BC05-B48FD57B305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4F856-B565-4A32-9B36-AD9AB92D4BA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158925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83F9-1DA4-4D01-AE64-DFF714C7B93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925CB-3F96-4241-838E-85C734E710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703820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9F280-96C3-428A-9FD0-E4AD3A8E4F49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C5515-410D-4070-897F-EC85EDCDEA7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367356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EE8AB-D0A9-472F-9C43-0994D2FA47B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B79FC-55F2-4763-A935-3FBDE764E8D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9097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95B32-8C94-48F2-BA02-223BB10F7EA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6845A-ACC1-4853-9291-2D570A3E56F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075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853F5-C8E7-463E-BC05-B48FD57B305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4F856-B565-4A32-9B36-AD9AB92D4BA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629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0D21-8BC1-40CA-86EA-D712F684136C}" type="datetimeFigureOut">
              <a:rPr lang="ru-RU" smtClean="0"/>
              <a:t>13.10.2014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06F3-E325-4954-98BA-7DB6F5DD9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3389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83F9-1DA4-4D01-AE64-DFF714C7B93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925CB-3F96-4241-838E-85C734E710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3458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9F280-96C3-428A-9FD0-E4AD3A8E4F49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C5515-410D-4070-897F-EC85EDCDEA7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0484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EE8AB-D0A9-472F-9C43-0994D2FA47B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B79FC-55F2-4763-A935-3FBDE764E8D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7231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F0037-74E7-4FFE-BC37-C622DA08E91A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83DF0-3235-4A2E-B61F-B800A4A7D9A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8235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F19EC-CF2D-4FA6-9FD4-B800736719C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2E3E4-4662-4791-A36E-3337708FD15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5556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F11A9-4DD2-40FF-A968-D7001FE22C6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D1231-5F0E-4EF0-ABD6-644DEC2743D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1131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43F95-9109-4B83-9F74-F6DE449B2E9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81FFD-F64C-4BE8-A01F-FC4D68FE750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8824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AF5DF-3BAE-4A26-8131-F6F08D2C7C6F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AF591-A3CB-41A1-BDAA-10D57239E9A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4812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86F4C-ED2B-480A-B152-726471A4A9C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31914-29BA-4E74-B6FD-4C804373652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7303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95B32-8C94-48F2-BA02-223BB10F7EA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6845A-ACC1-4853-9291-2D570A3E56F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628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0D21-8BC1-40CA-86EA-D712F684136C}" type="datetimeFigureOut">
              <a:rPr lang="ru-RU" smtClean="0"/>
              <a:t>13.10.2014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06F3-E325-4954-98BA-7DB6F5DD9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73371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853F5-C8E7-463E-BC05-B48FD57B305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4F856-B565-4A32-9B36-AD9AB92D4BA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5567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83F9-1DA4-4D01-AE64-DFF714C7B93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925CB-3F96-4241-838E-85C734E710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696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9F280-96C3-428A-9FD0-E4AD3A8E4F49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C5515-410D-4070-897F-EC85EDCDEA7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8301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EE8AB-D0A9-472F-9C43-0994D2FA47B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B79FC-55F2-4763-A935-3FBDE764E8D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5332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F0037-74E7-4FFE-BC37-C622DA08E91A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83DF0-3235-4A2E-B61F-B800A4A7D9A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7552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F19EC-CF2D-4FA6-9FD4-B800736719C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2E3E4-4662-4791-A36E-3337708FD15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7711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F11A9-4DD2-40FF-A968-D7001FE22C6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D1231-5F0E-4EF0-ABD6-644DEC2743D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6152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43F95-9109-4B83-9F74-F6DE449B2E9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81FFD-F64C-4BE8-A01F-FC4D68FE750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8841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AF5DF-3BAE-4A26-8131-F6F08D2C7C6F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AF591-A3CB-41A1-BDAA-10D57239E9A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9666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86F4C-ED2B-480A-B152-726471A4A9C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31914-29BA-4E74-B6FD-4C804373652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779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0D21-8BC1-40CA-86EA-D712F684136C}" type="datetimeFigureOut">
              <a:rPr lang="ru-RU" smtClean="0"/>
              <a:t>13.10.2014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06F3-E325-4954-98BA-7DB6F5DD9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06485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95B32-8C94-48F2-BA02-223BB10F7EA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6845A-ACC1-4853-9291-2D570A3E56F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34866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853F5-C8E7-463E-BC05-B48FD57B305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4F856-B565-4A32-9B36-AD9AB92D4BA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03775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83F9-1DA4-4D01-AE64-DFF714C7B93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925CB-3F96-4241-838E-85C734E710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8857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9F280-96C3-428A-9FD0-E4AD3A8E4F49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C5515-410D-4070-897F-EC85EDCDEA7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24903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EE8AB-D0A9-472F-9C43-0994D2FA47B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B79FC-55F2-4763-A935-3FBDE764E8D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5268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F0037-74E7-4FFE-BC37-C622DA08E91A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83DF0-3235-4A2E-B61F-B800A4A7D9A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51111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F19EC-CF2D-4FA6-9FD4-B800736719C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2E3E4-4662-4791-A36E-3337708FD15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29112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F11A9-4DD2-40FF-A968-D7001FE22C6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D1231-5F0E-4EF0-ABD6-644DEC2743D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23621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43F95-9109-4B83-9F74-F6DE449B2E9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81FFD-F64C-4BE8-A01F-FC4D68FE750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38288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AF5DF-3BAE-4A26-8131-F6F08D2C7C6F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AF591-A3CB-41A1-BDAA-10D57239E9A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422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0D21-8BC1-40CA-86EA-D712F684136C}" type="datetimeFigureOut">
              <a:rPr lang="ru-RU" smtClean="0"/>
              <a:t>13.10.2014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06F3-E325-4954-98BA-7DB6F5DD9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3264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86F4C-ED2B-480A-B152-726471A4A9C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31914-29BA-4E74-B6FD-4C804373652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0833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95B32-8C94-48F2-BA02-223BB10F7EA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6845A-ACC1-4853-9291-2D570A3E56F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05376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853F5-C8E7-463E-BC05-B48FD57B305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4F856-B565-4A32-9B36-AD9AB92D4BA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24451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83F9-1DA4-4D01-AE64-DFF714C7B93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925CB-3F96-4241-838E-85C734E710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60253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9F280-96C3-428A-9FD0-E4AD3A8E4F49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C5515-410D-4070-897F-EC85EDCDEA7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90411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EE8AB-D0A9-472F-9C43-0994D2FA47B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B79FC-55F2-4763-A935-3FBDE764E8D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57239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F0037-74E7-4FFE-BC37-C622DA08E91A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83DF0-3235-4A2E-B61F-B800A4A7D9A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72620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F19EC-CF2D-4FA6-9FD4-B800736719C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2E3E4-4662-4791-A36E-3337708FD15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82004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F11A9-4DD2-40FF-A968-D7001FE22C6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D1231-5F0E-4EF0-ABD6-644DEC2743D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44463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43F95-9109-4B83-9F74-F6DE449B2E9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81FFD-F64C-4BE8-A01F-FC4D68FE750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174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0D21-8BC1-40CA-86EA-D712F684136C}" type="datetimeFigureOut">
              <a:rPr lang="ru-RU" smtClean="0"/>
              <a:t>13.10.2014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06F3-E325-4954-98BA-7DB6F5DD9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72284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AF5DF-3BAE-4A26-8131-F6F08D2C7C6F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AF591-A3CB-41A1-BDAA-10D57239E9A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41198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86F4C-ED2B-480A-B152-726471A4A9C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31914-29BA-4E74-B6FD-4C804373652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33827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95B32-8C94-48F2-BA02-223BB10F7EA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6845A-ACC1-4853-9291-2D570A3E56F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64957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853F5-C8E7-463E-BC05-B48FD57B305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4F856-B565-4A32-9B36-AD9AB92D4BA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99768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83F9-1DA4-4D01-AE64-DFF714C7B93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925CB-3F96-4241-838E-85C734E710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63379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9F280-96C3-428A-9FD0-E4AD3A8E4F49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C5515-410D-4070-897F-EC85EDCDEA7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49230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EE8AB-D0A9-472F-9C43-0994D2FA47B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B79FC-55F2-4763-A935-3FBDE764E8D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57467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F0037-74E7-4FFE-BC37-C622DA08E91A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83DF0-3235-4A2E-B61F-B800A4A7D9A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00237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F19EC-CF2D-4FA6-9FD4-B800736719C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2E3E4-4662-4791-A36E-3337708FD15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56949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F11A9-4DD2-40FF-A968-D7001FE22C6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D1231-5F0E-4EF0-ABD6-644DEC2743D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268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0D21-8BC1-40CA-86EA-D712F684136C}" type="datetimeFigureOut">
              <a:rPr lang="ru-RU" smtClean="0"/>
              <a:t>13.10.2014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06F3-E325-4954-98BA-7DB6F5DD9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32072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43F95-9109-4B83-9F74-F6DE449B2E9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81FFD-F64C-4BE8-A01F-FC4D68FE750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80695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AF5DF-3BAE-4A26-8131-F6F08D2C7C6F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AF591-A3CB-41A1-BDAA-10D57239E9A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40404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86F4C-ED2B-480A-B152-726471A4A9C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31914-29BA-4E74-B6FD-4C804373652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61848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95B32-8C94-48F2-BA02-223BB10F7EA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6845A-ACC1-4853-9291-2D570A3E56F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64092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853F5-C8E7-463E-BC05-B48FD57B305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4F856-B565-4A32-9B36-AD9AB92D4BA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681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83F9-1DA4-4D01-AE64-DFF714C7B93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925CB-3F96-4241-838E-85C734E710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3378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9F280-96C3-428A-9FD0-E4AD3A8E4F49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C5515-410D-4070-897F-EC85EDCDEA7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32709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EE8AB-D0A9-472F-9C43-0994D2FA47B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B79FC-55F2-4763-A935-3FBDE764E8D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14511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F0037-74E7-4FFE-BC37-C622DA08E91A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83DF0-3235-4A2E-B61F-B800A4A7D9A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73007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F19EC-CF2D-4FA6-9FD4-B800736719C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2E3E4-4662-4791-A36E-3337708FD15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353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0D21-8BC1-40CA-86EA-D712F684136C}" type="datetimeFigureOut">
              <a:rPr lang="ru-RU" smtClean="0"/>
              <a:t>13.10.2014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06F3-E325-4954-98BA-7DB6F5DD9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49042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F11A9-4DD2-40FF-A968-D7001FE22C6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D1231-5F0E-4EF0-ABD6-644DEC2743D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89692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43F95-9109-4B83-9F74-F6DE449B2E9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81FFD-F64C-4BE8-A01F-FC4D68FE750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58490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AF5DF-3BAE-4A26-8131-F6F08D2C7C6F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AF591-A3CB-41A1-BDAA-10D57239E9A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72184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86F4C-ED2B-480A-B152-726471A4A9C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31914-29BA-4E74-B6FD-4C804373652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9804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95B32-8C94-48F2-BA02-223BB10F7EA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6845A-ACC1-4853-9291-2D570A3E56F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07661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853F5-C8E7-463E-BC05-B48FD57B305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4F856-B565-4A32-9B36-AD9AB92D4BA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01010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83F9-1DA4-4D01-AE64-DFF714C7B93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925CB-3F96-4241-838E-85C734E710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90646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9F280-96C3-428A-9FD0-E4AD3A8E4F49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C5515-410D-4070-897F-EC85EDCDEA7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45103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EE8AB-D0A9-472F-9C43-0994D2FA47B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B79FC-55F2-4763-A935-3FBDE764E8D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48006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F0037-74E7-4FFE-BC37-C622DA08E91A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83DF0-3235-4A2E-B61F-B800A4A7D9A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446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0D21-8BC1-40CA-86EA-D712F684136C}" type="datetimeFigureOut">
              <a:rPr lang="ru-RU" smtClean="0"/>
              <a:t>13.10.2014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06F3-E325-4954-98BA-7DB6F5DD9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09612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F19EC-CF2D-4FA6-9FD4-B800736719C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2E3E4-4662-4791-A36E-3337708FD15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8726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F11A9-4DD2-40FF-A968-D7001FE22C6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D1231-5F0E-4EF0-ABD6-644DEC2743D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050293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43F95-9109-4B83-9F74-F6DE449B2E9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81FFD-F64C-4BE8-A01F-FC4D68FE750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91407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AF5DF-3BAE-4A26-8131-F6F08D2C7C6F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AF591-A3CB-41A1-BDAA-10D57239E9A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74143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86F4C-ED2B-480A-B152-726471A4A9C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31914-29BA-4E74-B6FD-4C804373652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36395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95B32-8C94-48F2-BA02-223BB10F7EA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6845A-ACC1-4853-9291-2D570A3E56F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75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853F5-C8E7-463E-BC05-B48FD57B305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4F856-B565-4A32-9B36-AD9AB92D4BA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09108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83F9-1DA4-4D01-AE64-DFF714C7B93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925CB-3F96-4241-838E-85C734E710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37796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9F280-96C3-428A-9FD0-E4AD3A8E4F49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C5515-410D-4070-897F-EC85EDCDEA7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87293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EE8AB-D0A9-472F-9C43-0994D2FA47B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B79FC-55F2-4763-A935-3FBDE764E8D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266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60D21-8BC1-40CA-86EA-D712F684136C}" type="datetimeFigureOut">
              <a:rPr lang="ru-RU" smtClean="0"/>
              <a:t>13.10.2014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506F3-E325-4954-98BA-7DB6F5DD9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BE37B4-9FDA-4CD3-9E47-F75A1B1BBAC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CF286F-56F3-4931-850B-4E944285E5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12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BE37B4-9FDA-4CD3-9E47-F75A1B1BBAC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CF286F-56F3-4931-850B-4E944285E5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898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BE37B4-9FDA-4CD3-9E47-F75A1B1BBAC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CF286F-56F3-4931-850B-4E944285E5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046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BE37B4-9FDA-4CD3-9E47-F75A1B1BBAC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CF286F-56F3-4931-850B-4E944285E5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756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BE37B4-9FDA-4CD3-9E47-F75A1B1BBAC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CF286F-56F3-4931-850B-4E944285E5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748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BE37B4-9FDA-4CD3-9E47-F75A1B1BBAC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CF286F-56F3-4931-850B-4E944285E5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800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BE37B4-9FDA-4CD3-9E47-F75A1B1BBAC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CF286F-56F3-4931-850B-4E944285E5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595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BE37B4-9FDA-4CD3-9E47-F75A1B1BBAC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CF286F-56F3-4931-850B-4E944285E5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009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BE37B4-9FDA-4CD3-9E47-F75A1B1BBAC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CF286F-56F3-4931-850B-4E944285E5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57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BE37B4-9FDA-4CD3-9E47-F75A1B1BBAC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CF286F-56F3-4931-850B-4E944285E5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77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BE37B4-9FDA-4CD3-9E47-F75A1B1BBAC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CF286F-56F3-4931-850B-4E944285E5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4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BE37B4-9FDA-4CD3-9E47-F75A1B1BBAC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CF286F-56F3-4931-850B-4E944285E5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434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BE37B4-9FDA-4CD3-9E47-F75A1B1BBAC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CF286F-56F3-4931-850B-4E944285E5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343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BE37B4-9FDA-4CD3-9E47-F75A1B1BBAC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CF286F-56F3-4931-850B-4E944285E5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547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BE37B4-9FDA-4CD3-9E47-F75A1B1BBAC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13.10.2014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CF286F-56F3-4931-850B-4E944285E5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679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2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3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4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3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4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6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6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6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emf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3195786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Онянов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 Валерий Иванович,</a:t>
            </a:r>
            <a:b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</a:br>
            <a:r>
              <a:rPr lang="ru-RU" b="1" dirty="0" smtClean="0">
                <a:latin typeface="Bookman Old Style" pitchFamily="18" charset="0"/>
              </a:rPr>
              <a:t> </a:t>
            </a:r>
            <a:r>
              <a:rPr lang="ru-RU" sz="3600" b="1" dirty="0" smtClean="0">
                <a:latin typeface="Bookman Old Style" pitchFamily="18" charset="0"/>
              </a:rPr>
              <a:t>заведующий отделом охраны труда и социальной защиты обкома Профсоюза</a:t>
            </a:r>
            <a:endParaRPr lang="ru-RU" sz="3600" b="1" dirty="0"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Ул. Пушкина 10, </a:t>
            </a:r>
            <a:r>
              <a:rPr lang="ru-RU" b="1" dirty="0" err="1" smtClean="0">
                <a:solidFill>
                  <a:schemeClr val="tx1"/>
                </a:solidFill>
              </a:rPr>
              <a:t>каб</a:t>
            </a:r>
            <a:r>
              <a:rPr lang="ru-RU" b="1" dirty="0" smtClean="0">
                <a:solidFill>
                  <a:schemeClr val="tx1"/>
                </a:solidFill>
              </a:rPr>
              <a:t>. 303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Тел. (343) 371-67-32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E-mail</a:t>
            </a:r>
            <a:r>
              <a:rPr lang="ru-RU" b="1" dirty="0" smtClean="0">
                <a:solidFill>
                  <a:schemeClr val="tx1"/>
                </a:solidFill>
              </a:rPr>
              <a:t>: </a:t>
            </a:r>
            <a:r>
              <a:rPr lang="en-US" b="1" dirty="0" smtClean="0">
                <a:solidFill>
                  <a:schemeClr val="tx1"/>
                </a:solidFill>
              </a:rPr>
              <a:t>obkom05@bk.ru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334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172450" y="6356350"/>
            <a:ext cx="5143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fld id="{11308076-0AE8-4A9B-AB2E-71DD0E7798CF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None/>
              </a:pPr>
              <a:t>10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9219" name="Заголовок 1"/>
          <p:cNvSpPr>
            <a:spLocks/>
          </p:cNvSpPr>
          <p:nvPr/>
        </p:nvSpPr>
        <p:spPr bwMode="auto">
          <a:xfrm>
            <a:off x="179388" y="188913"/>
            <a:ext cx="885666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cap="all" dirty="0"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ПОРЯДОК РЕАЛИЗАЦИИ ПРОЦЕДУРЫ отнесения условий труда на рабочих местах к классам (подклассам) условий труда по степени вредности или опасности</a:t>
            </a:r>
            <a:endParaRPr lang="ru-RU" b="1" dirty="0">
              <a:solidFill>
                <a:srgbClr val="4F81BD">
                  <a:lumMod val="75000"/>
                </a:srgbClr>
              </a:solidFill>
              <a:latin typeface="Helios"/>
              <a:cs typeface="Arial" pitchFamily="34" charset="0"/>
            </a:endParaRPr>
          </a:p>
        </p:txBody>
      </p:sp>
      <p:sp>
        <p:nvSpPr>
          <p:cNvPr id="18436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400" b="1" smtClean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pic>
        <p:nvPicPr>
          <p:cNvPr id="18438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" name="Прямоугольник 13"/>
          <p:cNvSpPr>
            <a:spLocks noChangeArrowheads="1"/>
          </p:cNvSpPr>
          <p:nvPr/>
        </p:nvSpPr>
        <p:spPr bwMode="auto">
          <a:xfrm>
            <a:off x="9861550" y="-119063"/>
            <a:ext cx="2286000" cy="40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00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3850" y="1196975"/>
            <a:ext cx="8640763" cy="5078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i="1" dirty="0">
                <a:solidFill>
                  <a:prstClr val="black"/>
                </a:solidFill>
                <a:cs typeface="Arial" pitchFamily="34" charset="0"/>
              </a:rPr>
              <a:t>Отнесение условий труда к соответствующему класса (подклассу) условий труда осуществляется при воздействии следующих факторов: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b="1" i="1" dirty="0">
              <a:solidFill>
                <a:prstClr val="black"/>
              </a:solidFill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b="1" i="1" dirty="0">
                <a:solidFill>
                  <a:prstClr val="black"/>
                </a:solidFill>
                <a:cs typeface="Arial" pitchFamily="34" charset="0"/>
              </a:rPr>
              <a:t> Химического фактора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b="1" i="1" dirty="0">
                <a:solidFill>
                  <a:prstClr val="black"/>
                </a:solidFill>
                <a:cs typeface="Arial" pitchFamily="34" charset="0"/>
              </a:rPr>
              <a:t>Биологического фактора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b="1" i="1" dirty="0">
                <a:solidFill>
                  <a:prstClr val="black"/>
                </a:solidFill>
                <a:cs typeface="Arial" pitchFamily="34" charset="0"/>
              </a:rPr>
              <a:t>Аэрозолей преимущественно </a:t>
            </a:r>
            <a:r>
              <a:rPr lang="ru-RU" b="1" i="1" dirty="0" err="1">
                <a:solidFill>
                  <a:prstClr val="black"/>
                </a:solidFill>
                <a:cs typeface="Arial" pitchFamily="34" charset="0"/>
              </a:rPr>
              <a:t>фиброгенного</a:t>
            </a:r>
            <a:r>
              <a:rPr lang="ru-RU" b="1" i="1" dirty="0">
                <a:solidFill>
                  <a:prstClr val="black"/>
                </a:solidFill>
                <a:cs typeface="Arial" pitchFamily="34" charset="0"/>
              </a:rPr>
              <a:t> действия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b="1" i="1" dirty="0" err="1">
                <a:solidFill>
                  <a:prstClr val="black"/>
                </a:solidFill>
                <a:cs typeface="Arial" pitchFamily="34" charset="0"/>
              </a:rPr>
              <a:t>Виброакустических</a:t>
            </a:r>
            <a:r>
              <a:rPr lang="ru-RU" b="1" i="1" dirty="0">
                <a:solidFill>
                  <a:prstClr val="black"/>
                </a:solidFill>
                <a:cs typeface="Arial" pitchFamily="34" charset="0"/>
              </a:rPr>
              <a:t> факторов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b="1" i="1" dirty="0">
                <a:solidFill>
                  <a:prstClr val="black"/>
                </a:solidFill>
                <a:cs typeface="Arial" pitchFamily="34" charset="0"/>
              </a:rPr>
              <a:t>Параметров микроклимата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b="1" i="1" dirty="0">
                <a:solidFill>
                  <a:prstClr val="black"/>
                </a:solidFill>
                <a:cs typeface="Arial" pitchFamily="34" charset="0"/>
              </a:rPr>
              <a:t>Световой среды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b="1" i="1" dirty="0">
                <a:solidFill>
                  <a:prstClr val="black"/>
                </a:solidFill>
                <a:cs typeface="Arial" pitchFamily="34" charset="0"/>
              </a:rPr>
              <a:t>Неионизирующих излучений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b="1" i="1" dirty="0">
                <a:solidFill>
                  <a:prstClr val="black"/>
                </a:solidFill>
                <a:cs typeface="Arial" pitchFamily="34" charset="0"/>
              </a:rPr>
              <a:t>Ионизирующих излучений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b="1" i="1" dirty="0">
                <a:solidFill>
                  <a:prstClr val="black"/>
                </a:solidFill>
                <a:cs typeface="Arial" pitchFamily="34" charset="0"/>
              </a:rPr>
              <a:t>Тяжести трудового процесса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b="1" i="1" dirty="0">
                <a:solidFill>
                  <a:prstClr val="black"/>
                </a:solidFill>
                <a:cs typeface="Arial" pitchFamily="34" charset="0"/>
              </a:rPr>
              <a:t>Напряженности трудового процесса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b="1" i="1" dirty="0">
                <a:solidFill>
                  <a:prstClr val="black"/>
                </a:solidFill>
                <a:cs typeface="Arial" pitchFamily="34" charset="0"/>
              </a:rPr>
              <a:t>С учетом комплексного воздействия идентифицированных потенциально вредных и (или) опасных факторов производственной среды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endParaRPr lang="ru-RU" b="1" i="1" dirty="0">
              <a:solidFill>
                <a:prstClr val="black"/>
              </a:solidFill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endParaRPr lang="ru-RU" b="1" i="1" dirty="0">
              <a:solidFill>
                <a:prstClr val="black"/>
              </a:solidFill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444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2988F5AB-D095-4ED6-8E31-1A1E66FB4C25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19459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80400" cy="433387"/>
          </a:xfrm>
        </p:spPr>
        <p:txBody>
          <a:bodyPr/>
          <a:lstStyle/>
          <a:p>
            <a:r>
              <a:rPr lang="ru-RU" sz="2000" b="1" smtClean="0">
                <a:solidFill>
                  <a:schemeClr val="tx2"/>
                </a:solidFill>
                <a:latin typeface="Helios"/>
              </a:rPr>
              <a:t>КЛАССЫ УСЛОВИЙ ТРУДА</a:t>
            </a:r>
          </a:p>
        </p:txBody>
      </p:sp>
      <p:sp>
        <p:nvSpPr>
          <p:cNvPr id="19460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400" b="1" smtClean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9461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Скругленный прямоугольник 11"/>
          <p:cNvSpPr/>
          <p:nvPr/>
        </p:nvSpPr>
        <p:spPr>
          <a:xfrm>
            <a:off x="250825" y="549275"/>
            <a:ext cx="8713788" cy="143986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500" b="1" dirty="0">
                <a:solidFill>
                  <a:prstClr val="black"/>
                </a:solidFill>
              </a:rPr>
              <a:t>Оптимальные условия труда (1 класс)</a:t>
            </a:r>
            <a:endParaRPr lang="ru-RU" sz="1500" dirty="0">
              <a:solidFill>
                <a:prstClr val="black"/>
              </a:solidFill>
            </a:endParaRPr>
          </a:p>
          <a:p>
            <a:pPr algn="just">
              <a:defRPr/>
            </a:pPr>
            <a:r>
              <a:rPr lang="ru-RU" sz="1500" dirty="0">
                <a:solidFill>
                  <a:prstClr val="black"/>
                </a:solidFill>
              </a:rPr>
              <a:t>условия труда, при которых воздействие на организм работника идентифицированных потенциально вредных и опасных факторов, способных оказать неблагоприятное воздействие на организм работника, отсутствует, либо уровни их воздействия минимальны в сравнении со значениями, установленными нормативами, и создаются предпосылки для поддержания высокого уровня работоспособности </a:t>
            </a:r>
            <a:endParaRPr lang="ru-RU" sz="1500" b="1" dirty="0">
              <a:solidFill>
                <a:prstClr val="black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50825" y="2205038"/>
            <a:ext cx="8713788" cy="1295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500" b="1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500" b="1" dirty="0">
                <a:solidFill>
                  <a:prstClr val="black"/>
                </a:solidFill>
              </a:rPr>
              <a:t>Допустимые условия труда (2 класс)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500" dirty="0">
                <a:solidFill>
                  <a:prstClr val="black"/>
                </a:solidFill>
              </a:rPr>
              <a:t>условия труда, при которых на организм работника воздействуют идентифицированные потенциально вредные и опасные факторы, уровни воздействия которых не превышают значений, установленных нормативами, или функциональные изменения в организме работника восстанавливаются во время регламентированного отдыха или к началу следующей смены</a:t>
            </a:r>
          </a:p>
          <a:p>
            <a:pPr>
              <a:defRPr/>
            </a:pPr>
            <a:endParaRPr lang="ru-RU" sz="1500" b="1" dirty="0">
              <a:solidFill>
                <a:prstClr val="black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50825" y="3716338"/>
            <a:ext cx="8642350" cy="100806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500" b="1" dirty="0">
                <a:solidFill>
                  <a:prstClr val="black"/>
                </a:solidFill>
              </a:rPr>
              <a:t>Вредные условия труда (3 класс)</a:t>
            </a:r>
          </a:p>
          <a:p>
            <a:pPr algn="just">
              <a:defRPr/>
            </a:pPr>
            <a:r>
              <a:rPr lang="ru-RU" sz="1500" dirty="0">
                <a:solidFill>
                  <a:prstClr val="black"/>
                </a:solidFill>
              </a:rPr>
              <a:t>условия труда, характеризующиеся наличием идентифицированных потенциально вредных и опасных факторов, уровни которых превышают значения, установленные нормативами, включая подклассы 3.1, 3.2, 3.3, 3.4</a:t>
            </a:r>
            <a:endParaRPr lang="ru-RU" sz="1500" b="1" dirty="0">
              <a:solidFill>
                <a:prstClr val="black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50825" y="4941888"/>
            <a:ext cx="8642350" cy="1295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500" b="1" dirty="0">
                <a:solidFill>
                  <a:prstClr val="black"/>
                </a:solidFill>
              </a:rPr>
              <a:t>Опасные условия труда (4 класс)</a:t>
            </a:r>
          </a:p>
          <a:p>
            <a:pPr algn="just">
              <a:defRPr/>
            </a:pPr>
            <a:r>
              <a:rPr lang="ru-RU" sz="1500" dirty="0">
                <a:solidFill>
                  <a:prstClr val="black"/>
                </a:solidFill>
              </a:rPr>
              <a:t>условия труда, характеризующиеся наличием идентифицированных потенциально вредных и опасных факторов, уровни воздействия которых способны в течение рабочего дня (рабочей смены) (или их частей) создать угрозу для жизни работника, а последствия их воздействия обеспечивают высокий риск развития острого профессионального заболевания в периоде трудовой деятельности</a:t>
            </a:r>
            <a:endParaRPr lang="ru-RU" sz="1500" b="1" dirty="0">
              <a:solidFill>
                <a:prstClr val="black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18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172450" y="6356350"/>
            <a:ext cx="5143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fld id="{7A1C0621-8444-4F3C-AD8C-64D164617478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None/>
              </a:pPr>
              <a:t>12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9219" name="Заголовок 1"/>
          <p:cNvSpPr>
            <a:spLocks/>
          </p:cNvSpPr>
          <p:nvPr/>
        </p:nvSpPr>
        <p:spPr bwMode="auto">
          <a:xfrm>
            <a:off x="179388" y="188913"/>
            <a:ext cx="8856662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cap="all" dirty="0"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ОТНЕСЕНИЕ УСЛОВИЙ ТРУДА К СООТВЕТСТВУЮЩЕМУ КЛАССУ (ПОДКЛАССУ) условий труда С УЧЕТОМ КОМПЛЕКСНОГО ВОЗДЕЙСТВИЯ ИДЕНТИФИЦИРОВАННЫХ ПОТЕНЦИАЛЬНО ВРЕДНЫХ И (ИЛИ) ОПАСНЫХ ФАКТОРОВ ПРОИЗВОДСТВЕННОЙ СРЕДЫ И ТРУДОВОГО ПРОЦЕССА</a:t>
            </a:r>
            <a:endParaRPr lang="ru-RU" b="1" dirty="0">
              <a:solidFill>
                <a:srgbClr val="4F81BD">
                  <a:lumMod val="75000"/>
                </a:srgbClr>
              </a:solidFill>
              <a:latin typeface="Helios"/>
              <a:cs typeface="Arial" pitchFamily="34" charset="0"/>
            </a:endParaRPr>
          </a:p>
        </p:txBody>
      </p:sp>
      <p:sp>
        <p:nvSpPr>
          <p:cNvPr id="21508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400" b="1" smtClean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pic>
        <p:nvPicPr>
          <p:cNvPr id="21510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1" name="Прямоугольник 13"/>
          <p:cNvSpPr>
            <a:spLocks noChangeArrowheads="1"/>
          </p:cNvSpPr>
          <p:nvPr/>
        </p:nvSpPr>
        <p:spPr bwMode="auto">
          <a:xfrm>
            <a:off x="9861550" y="-119063"/>
            <a:ext cx="2286000" cy="40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00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Скругленная прямоугольная выноска 18"/>
          <p:cNvSpPr/>
          <p:nvPr/>
        </p:nvSpPr>
        <p:spPr>
          <a:xfrm rot="10800000">
            <a:off x="755650" y="1557338"/>
            <a:ext cx="7777163" cy="1439862"/>
          </a:xfrm>
          <a:prstGeom prst="wedgeRoundRectCallou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16013" y="1700213"/>
            <a:ext cx="7127875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Проводится на основании анализа отнесения указанных факторов к тому или иному классу (подклассу) условий труда, осуществляемого экспертом (экспертами) организации, проводящей СОУТ </a:t>
            </a:r>
          </a:p>
        </p:txBody>
      </p:sp>
      <p:sp>
        <p:nvSpPr>
          <p:cNvPr id="29" name="Выноска со стрелками влево/вправо 28"/>
          <p:cNvSpPr/>
          <p:nvPr/>
        </p:nvSpPr>
        <p:spPr>
          <a:xfrm>
            <a:off x="2339975" y="3284538"/>
            <a:ext cx="4608513" cy="2881312"/>
          </a:xfrm>
          <a:prstGeom prst="leftRightArrowCallout">
            <a:avLst>
              <a:gd name="adj1" fmla="val 29453"/>
              <a:gd name="adj2" fmla="val 25000"/>
              <a:gd name="adj3" fmla="val 35125"/>
              <a:gd name="adj4" fmla="val 48123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C00000"/>
                </a:solidFill>
              </a:rPr>
              <a:t>Итоговый  класс (подкласс) условий труда на конкретном рабочем месте  устанавливают по наиболее высокому классу (подклассу) вредности и (или) опасности одного из идентифицированных потенциально вредных и (или) опасных факторов производственной среды и трудового процесса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250825" y="3429000"/>
            <a:ext cx="2089150" cy="2663825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1600" b="1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ru-RU" sz="1600" b="1" dirty="0">
                <a:solidFill>
                  <a:prstClr val="black"/>
                </a:solidFill>
              </a:rPr>
              <a:t>В случае сочетанного действия 3 и более факторов, отнесенных к подклассу 3.1 итоговый подкласс вредных условий труда относится к подклассу 3.2</a:t>
            </a:r>
          </a:p>
          <a:p>
            <a:pPr algn="ctr">
              <a:defRPr/>
            </a:pPr>
            <a:endParaRPr lang="ru-RU" sz="1600" b="1" dirty="0">
              <a:solidFill>
                <a:prstClr val="black"/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948488" y="3284538"/>
            <a:ext cx="2016125" cy="2881312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1600" b="1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ru-RU" sz="1600" b="1" dirty="0">
                <a:solidFill>
                  <a:prstClr val="black"/>
                </a:solidFill>
              </a:rPr>
              <a:t>В случае сочетанного действия 2 и более факторов, отнесенных к подклассам 3.2, 3.3, 3.4 итоговый подкласс вредных условий труда устанавливается на одну степень выше</a:t>
            </a:r>
          </a:p>
          <a:p>
            <a:pPr algn="ctr"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9864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20AD42D5-AEF4-4226-8E40-6B3F5344036C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22531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503237"/>
          </a:xfrm>
        </p:spPr>
        <p:txBody>
          <a:bodyPr/>
          <a:lstStyle/>
          <a:p>
            <a:r>
              <a:rPr lang="ru-RU" sz="2000" b="1" smtClean="0">
                <a:solidFill>
                  <a:schemeClr val="tx2"/>
                </a:solidFill>
                <a:latin typeface="Helios"/>
              </a:rPr>
              <a:t>СРЕДСТВА ИНДИВИДУАЛЬНОЙ ЗАЩИТЫ</a:t>
            </a:r>
          </a:p>
        </p:txBody>
      </p:sp>
      <p:sp>
        <p:nvSpPr>
          <p:cNvPr id="22532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400" b="1" smtClean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22533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250825" y="692150"/>
            <a:ext cx="8785225" cy="4897438"/>
          </a:xfrm>
          <a:prstGeom prst="downArrow">
            <a:avLst>
              <a:gd name="adj1" fmla="val 50000"/>
              <a:gd name="adj2" fmla="val 50185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800" dirty="0">
              <a:solidFill>
                <a:prstClr val="white"/>
              </a:solidFill>
            </a:endParaRPr>
          </a:p>
          <a:p>
            <a:pPr algn="ctr">
              <a:defRPr/>
            </a:pPr>
            <a:r>
              <a:rPr lang="ru-RU" sz="2800" dirty="0">
                <a:solidFill>
                  <a:prstClr val="white"/>
                </a:solidFill>
              </a:rPr>
              <a:t>При применении работниками эффективных средств индивидуальной защиты, прошедших обязательную сертификацию, класс (подкласс) условий труда может быть снижен</a:t>
            </a:r>
            <a:endParaRPr lang="ru-RU" sz="2800" b="1" dirty="0">
              <a:solidFill>
                <a:prstClr val="white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3850" y="5661025"/>
            <a:ext cx="8424863" cy="504825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black"/>
                </a:solidFill>
              </a:rPr>
              <a:t>Методика снижения класса (подкласса) условий труда при применении СИЗ, утверждается Минтрудом России по согласованию с Роспотребнадзором и с учетом мнения </a:t>
            </a:r>
            <a:r>
              <a:rPr lang="ru-RU" sz="1400" b="1" dirty="0" err="1">
                <a:solidFill>
                  <a:prstClr val="black"/>
                </a:solidFill>
              </a:rPr>
              <a:t>РТК</a:t>
            </a:r>
            <a:endParaRPr lang="ru-RU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04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D3B0117-E86D-45C7-B7C5-AD93A15A7234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23555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07375" cy="1079500"/>
          </a:xfrm>
        </p:spPr>
        <p:txBody>
          <a:bodyPr/>
          <a:lstStyle/>
          <a:p>
            <a:r>
              <a:rPr lang="ru-RU" sz="2000" b="1" smtClean="0">
                <a:solidFill>
                  <a:schemeClr val="tx2"/>
                </a:solidFill>
                <a:latin typeface="Helios"/>
              </a:rPr>
              <a:t>КЛАССИФИКАТОР ПОТЕНЦИАЛЬНО ВРЕДНЫХ И (ИЛИ) ОПАСНЫХ ФАКТОРОВ ПРОИЗВОДСТВЕННОЙ СРЕДЫ И ТРУДОВОГО ПРОЦЕССА</a:t>
            </a:r>
          </a:p>
        </p:txBody>
      </p:sp>
      <p:sp>
        <p:nvSpPr>
          <p:cNvPr id="23556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400" b="1" smtClean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23557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graphicFrame>
        <p:nvGraphicFramePr>
          <p:cNvPr id="12" name="Схема 11"/>
          <p:cNvGraphicFramePr/>
          <p:nvPr/>
        </p:nvGraphicFramePr>
        <p:xfrm>
          <a:off x="467544" y="1397000"/>
          <a:ext cx="8064896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8439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C0F05B70-A29B-468E-BED0-52F5005B5815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24579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07375" cy="576262"/>
          </a:xfrm>
        </p:spPr>
        <p:txBody>
          <a:bodyPr/>
          <a:lstStyle/>
          <a:p>
            <a:r>
              <a:rPr lang="ru-RU" sz="1600" b="1" smtClean="0">
                <a:solidFill>
                  <a:schemeClr val="tx2"/>
                </a:solidFill>
                <a:latin typeface="Helios"/>
              </a:rPr>
              <a:t>КЛАССИФИКАТОР ПОТЕНЦИАЛЬНО ВРЕДНЫХ И (ИЛИ) ОПАСНЫХ ФАКТОРОВ ПРОИЗВОДСТВЕННОЙ СРЕДЫ И ТРУДОВОГО ПРОЦЕССА</a:t>
            </a:r>
          </a:p>
        </p:txBody>
      </p:sp>
      <p:sp>
        <p:nvSpPr>
          <p:cNvPr id="24580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400" b="1" smtClean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24581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grpSp>
        <p:nvGrpSpPr>
          <p:cNvPr id="24583" name="Группа 9"/>
          <p:cNvGrpSpPr>
            <a:grpSpLocks/>
          </p:cNvGrpSpPr>
          <p:nvPr/>
        </p:nvGrpSpPr>
        <p:grpSpPr bwMode="auto">
          <a:xfrm>
            <a:off x="2195513" y="1196975"/>
            <a:ext cx="4464050" cy="1624013"/>
            <a:chOff x="2736303" y="-328401"/>
            <a:chExt cx="2429792" cy="1624795"/>
          </a:xfrm>
        </p:grpSpPr>
        <p:sp>
          <p:nvSpPr>
            <p:cNvPr id="13" name="Овал 12"/>
            <p:cNvSpPr/>
            <p:nvPr/>
          </p:nvSpPr>
          <p:spPr>
            <a:xfrm>
              <a:off x="2736303" y="-328401"/>
              <a:ext cx="2429792" cy="1624795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Овал 4"/>
            <p:cNvSpPr/>
            <p:nvPr/>
          </p:nvSpPr>
          <p:spPr>
            <a:xfrm>
              <a:off x="3092304" y="-90161"/>
              <a:ext cx="1717790" cy="11483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5400" tIns="25400" rIns="25400" bIns="25400" spcCol="1270" anchor="ctr"/>
            <a:lstStyle/>
            <a:p>
              <a:pPr algn="ctr" defTabSz="8890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ru-RU" sz="2000" dirty="0">
                  <a:solidFill>
                    <a:srgbClr val="4F81BD">
                      <a:lumMod val="50000"/>
                    </a:srgbClr>
                  </a:solidFill>
                </a:rPr>
                <a:t>Параметры микроклимата</a:t>
              </a:r>
            </a:p>
          </p:txBody>
        </p:sp>
      </p:grpSp>
      <p:sp>
        <p:nvSpPr>
          <p:cNvPr id="15" name="Овал 14"/>
          <p:cNvSpPr/>
          <p:nvPr/>
        </p:nvSpPr>
        <p:spPr>
          <a:xfrm>
            <a:off x="611188" y="3141663"/>
            <a:ext cx="1862137" cy="1150937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black"/>
                </a:solidFill>
              </a:rPr>
              <a:t>Температура воздуха</a:t>
            </a:r>
          </a:p>
        </p:txBody>
      </p:sp>
      <p:sp>
        <p:nvSpPr>
          <p:cNvPr id="16" name="Овал 15"/>
          <p:cNvSpPr/>
          <p:nvPr/>
        </p:nvSpPr>
        <p:spPr>
          <a:xfrm>
            <a:off x="3276600" y="3500438"/>
            <a:ext cx="2016125" cy="1152525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black"/>
                </a:solidFill>
              </a:rPr>
              <a:t>Относительная влажность воздуха</a:t>
            </a:r>
          </a:p>
        </p:txBody>
      </p:sp>
      <p:sp>
        <p:nvSpPr>
          <p:cNvPr id="17" name="Овал 16"/>
          <p:cNvSpPr/>
          <p:nvPr/>
        </p:nvSpPr>
        <p:spPr>
          <a:xfrm>
            <a:off x="6948488" y="1844675"/>
            <a:ext cx="2016125" cy="1152525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black"/>
                </a:solidFill>
              </a:rPr>
              <a:t>Тепловое излучение</a:t>
            </a:r>
          </a:p>
        </p:txBody>
      </p:sp>
      <p:sp>
        <p:nvSpPr>
          <p:cNvPr id="18" name="Овал 17"/>
          <p:cNvSpPr/>
          <p:nvPr/>
        </p:nvSpPr>
        <p:spPr>
          <a:xfrm>
            <a:off x="5795963" y="3284538"/>
            <a:ext cx="2016125" cy="1152525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black"/>
                </a:solidFill>
              </a:rPr>
              <a:t>Скорость движения воздуха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H="1">
            <a:off x="2051050" y="2636838"/>
            <a:ext cx="504825" cy="576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4211638" y="2852738"/>
            <a:ext cx="504825" cy="576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724525" y="2708275"/>
            <a:ext cx="431800" cy="649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659563" y="1844675"/>
            <a:ext cx="649287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68313" y="4941888"/>
            <a:ext cx="8280400" cy="1568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i="1" dirty="0">
                <a:solidFill>
                  <a:srgbClr val="C0504D">
                    <a:lumMod val="75000"/>
                  </a:srgbClr>
                </a:solidFill>
                <a:cs typeface="Arial" pitchFamily="34" charset="0"/>
              </a:rPr>
              <a:t>Идентифицируются как потенциально вредные факторы на рабочих местах производственных помещений, на которых имеется технологическое оборудование, являющееся искусственным  источником тепла и (или) холода (за исключением климатического оборудования, не используемого в технологическом процессе и предназначенного для создания комфортных условий труда) и на открытой территории.</a:t>
            </a:r>
          </a:p>
        </p:txBody>
      </p:sp>
    </p:spTree>
    <p:extLst>
      <p:ext uri="{BB962C8B-B14F-4D97-AF65-F5344CB8AC3E}">
        <p14:creationId xmlns:p14="http://schemas.microsoft.com/office/powerpoint/2010/main" val="64040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23E00EC2-CCDB-4221-8334-A7CD325A1643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26627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07375" cy="576262"/>
          </a:xfrm>
        </p:spPr>
        <p:txBody>
          <a:bodyPr/>
          <a:lstStyle/>
          <a:p>
            <a:r>
              <a:rPr lang="ru-RU" sz="1600" b="1" smtClean="0">
                <a:solidFill>
                  <a:schemeClr val="tx2"/>
                </a:solidFill>
                <a:latin typeface="Helios"/>
              </a:rPr>
              <a:t>КЛАССИФИКАТОР ПОТЕНЦИАЛЬНО ВРЕДНЫХ И (ИЛИ) ОПАСНЫХ ФАКТОРОВ ПРОИЗВОДСТВЕННОЙ СРЕДЫ И ТРУДОВОГО ПРОЦЕССА</a:t>
            </a:r>
          </a:p>
        </p:txBody>
      </p:sp>
      <p:sp>
        <p:nvSpPr>
          <p:cNvPr id="26628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400" b="1" smtClean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26629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684213" y="3141663"/>
            <a:ext cx="1860550" cy="1150937"/>
          </a:xfrm>
          <a:prstGeom prst="ellips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black"/>
                </a:solidFill>
              </a:rPr>
              <a:t>Шум</a:t>
            </a:r>
          </a:p>
          <a:p>
            <a:pPr algn="ctr"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3348038" y="3500438"/>
            <a:ext cx="2016125" cy="1152525"/>
          </a:xfrm>
          <a:prstGeom prst="ellips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black"/>
                </a:solidFill>
              </a:rPr>
              <a:t>Инфразвук</a:t>
            </a:r>
          </a:p>
        </p:txBody>
      </p:sp>
      <p:sp>
        <p:nvSpPr>
          <p:cNvPr id="17" name="Овал 16"/>
          <p:cNvSpPr/>
          <p:nvPr/>
        </p:nvSpPr>
        <p:spPr>
          <a:xfrm>
            <a:off x="7019925" y="1844675"/>
            <a:ext cx="2016125" cy="1152525"/>
          </a:xfrm>
          <a:prstGeom prst="ellips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black"/>
                </a:solidFill>
              </a:rPr>
              <a:t>Локальная и общая вибрация</a:t>
            </a:r>
          </a:p>
        </p:txBody>
      </p:sp>
      <p:sp>
        <p:nvSpPr>
          <p:cNvPr id="18" name="Овал 17"/>
          <p:cNvSpPr/>
          <p:nvPr/>
        </p:nvSpPr>
        <p:spPr>
          <a:xfrm>
            <a:off x="5867400" y="3284538"/>
            <a:ext cx="2017713" cy="1152525"/>
          </a:xfrm>
          <a:prstGeom prst="ellips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black"/>
                </a:solidFill>
              </a:rPr>
              <a:t>Ультразвук воздушный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H="1">
            <a:off x="2411413" y="2492375"/>
            <a:ext cx="504825" cy="5762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067175" y="2924175"/>
            <a:ext cx="144463" cy="5048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724525" y="2708275"/>
            <a:ext cx="431800" cy="6492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659563" y="1844675"/>
            <a:ext cx="649287" cy="714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68313" y="4941888"/>
            <a:ext cx="8280400" cy="1076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i="1" dirty="0">
                <a:solidFill>
                  <a:srgbClr val="9BBB59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Идентифицируются как потенциально вредные факторы только на рабочих местах производственных помещений, на которых имеется технологическое оборудование, являющееся  источником указанных </a:t>
            </a:r>
            <a:r>
              <a:rPr lang="ru-RU" sz="1600" b="1" i="1" dirty="0" err="1">
                <a:solidFill>
                  <a:srgbClr val="9BBB59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виброакустических</a:t>
            </a:r>
            <a:r>
              <a:rPr lang="ru-RU" sz="1600" b="1" i="1" dirty="0">
                <a:solidFill>
                  <a:srgbClr val="9BBB59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факторов.</a:t>
            </a:r>
            <a:endParaRPr lang="ru-RU" sz="1600" b="1" i="1" dirty="0">
              <a:solidFill>
                <a:srgbClr val="9BBB59">
                  <a:lumMod val="50000"/>
                </a:srgbClr>
              </a:solidFill>
              <a:cs typeface="Arial" pitchFamily="34" charset="0"/>
            </a:endParaRPr>
          </a:p>
        </p:txBody>
      </p:sp>
      <p:grpSp>
        <p:nvGrpSpPr>
          <p:cNvPr id="26640" name="Группа 22"/>
          <p:cNvGrpSpPr>
            <a:grpSpLocks/>
          </p:cNvGrpSpPr>
          <p:nvPr/>
        </p:nvGrpSpPr>
        <p:grpSpPr bwMode="auto">
          <a:xfrm>
            <a:off x="2771775" y="981075"/>
            <a:ext cx="3671888" cy="1811338"/>
            <a:chOff x="4824534" y="447827"/>
            <a:chExt cx="2841221" cy="1810940"/>
          </a:xfrm>
        </p:grpSpPr>
        <p:sp>
          <p:nvSpPr>
            <p:cNvPr id="24" name="Овал 23"/>
            <p:cNvSpPr/>
            <p:nvPr/>
          </p:nvSpPr>
          <p:spPr>
            <a:xfrm>
              <a:off x="4824534" y="447827"/>
              <a:ext cx="2841221" cy="181094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Овал 4"/>
            <p:cNvSpPr/>
            <p:nvPr/>
          </p:nvSpPr>
          <p:spPr>
            <a:xfrm>
              <a:off x="5240952" y="712882"/>
              <a:ext cx="2008385" cy="12808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2860" tIns="22860" rIns="22860" bIns="22860" spcCol="1270" anchor="ctr"/>
            <a:lstStyle/>
            <a:p>
              <a:pPr algn="ctr" defTabSz="8001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ru-RU" sz="2000" dirty="0" err="1">
                  <a:solidFill>
                    <a:srgbClr val="4F81BD">
                      <a:lumMod val="50000"/>
                    </a:srgbClr>
                  </a:solidFill>
                </a:rPr>
                <a:t>Виброакустические</a:t>
              </a:r>
              <a:r>
                <a:rPr lang="ru-RU" sz="2000" dirty="0">
                  <a:solidFill>
                    <a:srgbClr val="4F81BD">
                      <a:lumMod val="50000"/>
                    </a:srgbClr>
                  </a:solidFill>
                </a:rPr>
                <a:t> факторы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63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6543157" y="6376988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1BE6BAB-3CEF-4D6D-B78E-CA0A9B352194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27651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07375" cy="576262"/>
          </a:xfrm>
        </p:spPr>
        <p:txBody>
          <a:bodyPr/>
          <a:lstStyle/>
          <a:p>
            <a:r>
              <a:rPr lang="ru-RU" sz="1600" b="1" smtClean="0">
                <a:solidFill>
                  <a:schemeClr val="tx2"/>
                </a:solidFill>
                <a:latin typeface="Helios"/>
              </a:rPr>
              <a:t>КЛАССИФИКАТОР ПОТЕНЦИАЛЬНО ВРЕДНЫХ И (ИЛИ) ОПАСНЫХ ФАКТОРОВ ПРОИЗВОДСТВЕННОЙ СРЕДЫ И ТРУДОВОГО ПРОЦЕССА</a:t>
            </a:r>
          </a:p>
        </p:txBody>
      </p:sp>
      <p:sp>
        <p:nvSpPr>
          <p:cNvPr id="27652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400" b="1" smtClean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27653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39750" y="2924175"/>
            <a:ext cx="2592388" cy="1368425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black"/>
                </a:solidFill>
              </a:rPr>
              <a:t>Освещенность рабочей поверхности при искусственном освещении</a:t>
            </a:r>
          </a:p>
        </p:txBody>
      </p:sp>
      <p:sp>
        <p:nvSpPr>
          <p:cNvPr id="16" name="Овал 15"/>
          <p:cNvSpPr/>
          <p:nvPr/>
        </p:nvSpPr>
        <p:spPr>
          <a:xfrm>
            <a:off x="3851275" y="3141663"/>
            <a:ext cx="2376488" cy="1223962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black"/>
                </a:solidFill>
              </a:rPr>
              <a:t>Прямая </a:t>
            </a:r>
            <a:r>
              <a:rPr lang="ru-RU" sz="1400" b="1" dirty="0" err="1">
                <a:solidFill>
                  <a:prstClr val="black"/>
                </a:solidFill>
              </a:rPr>
              <a:t>блесткость</a:t>
            </a: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6516688" y="2781300"/>
            <a:ext cx="2016125" cy="1152525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black"/>
                </a:solidFill>
              </a:rPr>
              <a:t>Отраженная </a:t>
            </a:r>
            <a:r>
              <a:rPr lang="ru-RU" sz="1400" b="1" dirty="0" err="1">
                <a:solidFill>
                  <a:prstClr val="black"/>
                </a:solidFill>
              </a:rPr>
              <a:t>блесткость</a:t>
            </a:r>
            <a:endParaRPr lang="ru-RU" sz="1400" b="1" dirty="0">
              <a:solidFill>
                <a:prstClr val="black"/>
              </a:solidFill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H="1">
            <a:off x="2268538" y="2276475"/>
            <a:ext cx="503237" cy="5762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4787900" y="2708275"/>
            <a:ext cx="71438" cy="360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6300788" y="2205038"/>
            <a:ext cx="431800" cy="647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27961" y="4797152"/>
            <a:ext cx="8280400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i="1" dirty="0">
                <a:solidFill>
                  <a:srgbClr val="F79646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Идентифицируются как потенциально вредные факторы </a:t>
            </a:r>
            <a:r>
              <a:rPr lang="ru-RU" sz="1600" b="1" i="1" dirty="0" smtClean="0">
                <a:solidFill>
                  <a:srgbClr val="F79646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только </a:t>
            </a:r>
            <a:r>
              <a:rPr lang="ru-RU" sz="1600" b="1" i="1" dirty="0">
                <a:solidFill>
                  <a:srgbClr val="F79646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при работе на видео-дисплейных терминалах при наблюдении за большим количеством объектов на экране, при наличии слепящих источников света, при проведении работ с объектами различения и рабочими поверхностями, обладающими направленно-рассеянным и смешанным отражением, </a:t>
            </a:r>
            <a:endParaRPr lang="ru-RU" sz="1600" b="1" i="1" dirty="0">
              <a:solidFill>
                <a:srgbClr val="F79646">
                  <a:lumMod val="50000"/>
                </a:srgbClr>
              </a:solidFill>
              <a:cs typeface="Arial" pitchFamily="34" charset="0"/>
            </a:endParaRPr>
          </a:p>
        </p:txBody>
      </p:sp>
      <p:grpSp>
        <p:nvGrpSpPr>
          <p:cNvPr id="27662" name="Группа 22"/>
          <p:cNvGrpSpPr>
            <a:grpSpLocks/>
          </p:cNvGrpSpPr>
          <p:nvPr/>
        </p:nvGrpSpPr>
        <p:grpSpPr bwMode="auto">
          <a:xfrm>
            <a:off x="2627313" y="981075"/>
            <a:ext cx="3600450" cy="1779588"/>
            <a:chOff x="648079" y="2248021"/>
            <a:chExt cx="2304267" cy="1779393"/>
          </a:xfrm>
        </p:grpSpPr>
        <p:sp>
          <p:nvSpPr>
            <p:cNvPr id="24" name="Овал 23"/>
            <p:cNvSpPr/>
            <p:nvPr/>
          </p:nvSpPr>
          <p:spPr>
            <a:xfrm>
              <a:off x="648079" y="2248021"/>
              <a:ext cx="2304267" cy="1779393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Овал 4"/>
            <p:cNvSpPr/>
            <p:nvPr/>
          </p:nvSpPr>
          <p:spPr>
            <a:xfrm>
              <a:off x="985388" y="2508342"/>
              <a:ext cx="1629649" cy="12587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5400" tIns="25400" rIns="25400" bIns="25400" spcCol="1270" anchor="ctr"/>
            <a:lstStyle/>
            <a:p>
              <a:pPr algn="ctr" defTabSz="8890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ru-RU" sz="2000" b="1" dirty="0">
                  <a:solidFill>
                    <a:prstClr val="white"/>
                  </a:solidFill>
                </a:rPr>
                <a:t>Параметры световой среды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8183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2EDF129B-91F4-4C1E-B2BB-FBD88870EB40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28675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07375" cy="576262"/>
          </a:xfrm>
        </p:spPr>
        <p:txBody>
          <a:bodyPr/>
          <a:lstStyle/>
          <a:p>
            <a:r>
              <a:rPr lang="ru-RU" sz="1600" b="1" smtClean="0">
                <a:solidFill>
                  <a:schemeClr val="tx2"/>
                </a:solidFill>
                <a:latin typeface="Helios"/>
              </a:rPr>
              <a:t>КЛАССИФИКАТОР ПОТЕНЦИАЛЬНО ВРЕДНЫХ И (ИЛИ) ОПАСНЫХ ФАКТОРОВ ПРОИЗВОДСТВЕННОЙ СРЕДЫ И ТРУДОВОГО ПРОЦЕССА</a:t>
            </a:r>
          </a:p>
        </p:txBody>
      </p:sp>
      <p:sp>
        <p:nvSpPr>
          <p:cNvPr id="28676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400" b="1" smtClean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28677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107950" y="3141663"/>
            <a:ext cx="2592388" cy="1511300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white"/>
                </a:solidFill>
              </a:rPr>
              <a:t>Переменное электромагнитное поле (промышленная частота 50 Гц)</a:t>
            </a:r>
          </a:p>
        </p:txBody>
      </p:sp>
      <p:sp>
        <p:nvSpPr>
          <p:cNvPr id="16" name="Овал 15"/>
          <p:cNvSpPr/>
          <p:nvPr/>
        </p:nvSpPr>
        <p:spPr>
          <a:xfrm>
            <a:off x="2916238" y="3500438"/>
            <a:ext cx="2447925" cy="1296987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white"/>
                </a:solidFill>
              </a:rPr>
              <a:t>Переменное электромагнитное поле </a:t>
            </a:r>
            <a:r>
              <a:rPr lang="ru-RU" sz="1400" b="1" dirty="0" err="1">
                <a:solidFill>
                  <a:prstClr val="white"/>
                </a:solidFill>
              </a:rPr>
              <a:t>радиочастного</a:t>
            </a:r>
            <a:r>
              <a:rPr lang="ru-RU" sz="1400" b="1" dirty="0">
                <a:solidFill>
                  <a:prstClr val="white"/>
                </a:solidFill>
              </a:rPr>
              <a:t> </a:t>
            </a:r>
            <a:r>
              <a:rPr lang="ru-RU" sz="1400" b="1" dirty="0" err="1">
                <a:solidFill>
                  <a:prstClr val="white"/>
                </a:solidFill>
              </a:rPr>
              <a:t>диапозона</a:t>
            </a: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6875463" y="2133600"/>
            <a:ext cx="2017712" cy="1150938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white"/>
                </a:solidFill>
              </a:rPr>
              <a:t>Постоянное магнитное поле</a:t>
            </a:r>
          </a:p>
        </p:txBody>
      </p:sp>
      <p:sp>
        <p:nvSpPr>
          <p:cNvPr id="18" name="Овал 17"/>
          <p:cNvSpPr/>
          <p:nvPr/>
        </p:nvSpPr>
        <p:spPr>
          <a:xfrm>
            <a:off x="5795963" y="3284538"/>
            <a:ext cx="2016125" cy="1152525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white"/>
                </a:solidFill>
              </a:rPr>
              <a:t>Электростатическое поле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H="1">
            <a:off x="2051050" y="2636838"/>
            <a:ext cx="504825" cy="576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4211638" y="2852738"/>
            <a:ext cx="504825" cy="576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724525" y="2708275"/>
            <a:ext cx="431800" cy="649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588125" y="1916113"/>
            <a:ext cx="504825" cy="360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68313" y="4941888"/>
            <a:ext cx="8280400" cy="1384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>
                <a:solidFill>
                  <a:srgbClr val="C00000"/>
                </a:solidFill>
                <a:cs typeface="Arial" pitchFamily="34" charset="0"/>
              </a:rPr>
              <a:t>За исключением </a:t>
            </a:r>
            <a:r>
              <a:rPr lang="ru-RU" sz="1400" b="1" i="1" dirty="0">
                <a:solidFill>
                  <a:srgbClr val="0070C0"/>
                </a:solidFill>
                <a:cs typeface="Arial" pitchFamily="34" charset="0"/>
              </a:rPr>
              <a:t>рабочих мест, на которых работники исключительно заняты </a:t>
            </a:r>
            <a:r>
              <a:rPr lang="ru-RU" sz="1400" b="1" i="1" dirty="0">
                <a:solidFill>
                  <a:srgbClr val="C00000"/>
                </a:solidFill>
                <a:cs typeface="Arial" pitchFamily="34" charset="0"/>
              </a:rPr>
              <a:t>на персональных электронно-вычислительных машинах (персональных компьютерах) </a:t>
            </a:r>
            <a:r>
              <a:rPr lang="ru-RU" sz="1400" b="1" i="1" dirty="0">
                <a:solidFill>
                  <a:srgbClr val="0070C0"/>
                </a:solidFill>
                <a:cs typeface="Arial" pitchFamily="34" charset="0"/>
              </a:rPr>
              <a:t>и (или) эксплуатируют аппараты копировально-множительной техники настольного типа, единичные стационарные копировально-множительные аппараты, используемые периодически, для нужд самой организации, иную офисную организационную технику, а также бытовую технику, не используемую в технологическом процессе производства.</a:t>
            </a:r>
          </a:p>
        </p:txBody>
      </p:sp>
      <p:grpSp>
        <p:nvGrpSpPr>
          <p:cNvPr id="28688" name="Группа 22"/>
          <p:cNvGrpSpPr>
            <a:grpSpLocks/>
          </p:cNvGrpSpPr>
          <p:nvPr/>
        </p:nvGrpSpPr>
        <p:grpSpPr bwMode="auto">
          <a:xfrm>
            <a:off x="2484438" y="1052513"/>
            <a:ext cx="4032250" cy="1941512"/>
            <a:chOff x="2520278" y="3010645"/>
            <a:chExt cx="2957883" cy="1942043"/>
          </a:xfrm>
        </p:grpSpPr>
        <p:sp>
          <p:nvSpPr>
            <p:cNvPr id="24" name="Овал 23"/>
            <p:cNvSpPr/>
            <p:nvPr/>
          </p:nvSpPr>
          <p:spPr>
            <a:xfrm>
              <a:off x="2520278" y="3010645"/>
              <a:ext cx="2957883" cy="1942043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Овал 4"/>
            <p:cNvSpPr/>
            <p:nvPr/>
          </p:nvSpPr>
          <p:spPr>
            <a:xfrm>
              <a:off x="2953480" y="3294885"/>
              <a:ext cx="2091479" cy="13735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5400" tIns="25400" rIns="25400" bIns="25400" spcCol="1270" anchor="ctr"/>
            <a:lstStyle/>
            <a:p>
              <a:pPr algn="ctr" defTabSz="8890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ru-RU" sz="2000" b="1" i="1" dirty="0">
                  <a:solidFill>
                    <a:prstClr val="white"/>
                  </a:solidFill>
                </a:rPr>
                <a:t>Неионизирующие излучения</a:t>
              </a:r>
            </a:p>
          </p:txBody>
        </p:sp>
      </p:grpSp>
      <p:sp>
        <p:nvSpPr>
          <p:cNvPr id="29" name="Овал 28"/>
          <p:cNvSpPr/>
          <p:nvPr/>
        </p:nvSpPr>
        <p:spPr>
          <a:xfrm>
            <a:off x="250825" y="1628775"/>
            <a:ext cx="2017713" cy="1152525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white"/>
                </a:solidFill>
              </a:rPr>
              <a:t>Ультрафиолетовое излучение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2124075" y="1628775"/>
            <a:ext cx="360363" cy="1444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Овал 33"/>
          <p:cNvSpPr/>
          <p:nvPr/>
        </p:nvSpPr>
        <p:spPr>
          <a:xfrm>
            <a:off x="6948488" y="692150"/>
            <a:ext cx="2016125" cy="1152525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white"/>
                </a:solidFill>
              </a:rPr>
              <a:t>Лазерное излучение</a:t>
            </a:r>
          </a:p>
        </p:txBody>
      </p:sp>
      <p:cxnSp>
        <p:nvCxnSpPr>
          <p:cNvPr id="38" name="Прямая соединительная линия 37"/>
          <p:cNvCxnSpPr>
            <a:stCxn id="34" idx="2"/>
          </p:cNvCxnSpPr>
          <p:nvPr/>
        </p:nvCxnSpPr>
        <p:spPr>
          <a:xfrm flipH="1">
            <a:off x="6516688" y="1268413"/>
            <a:ext cx="431800" cy="288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34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29FB933C-596A-4E68-9FFC-AECAAEC9F3F2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32771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07375" cy="1079500"/>
          </a:xfrm>
        </p:spPr>
        <p:txBody>
          <a:bodyPr/>
          <a:lstStyle/>
          <a:p>
            <a:r>
              <a:rPr lang="ru-RU" sz="2000" b="1" smtClean="0">
                <a:solidFill>
                  <a:schemeClr val="tx2"/>
                </a:solidFill>
                <a:latin typeface="Helios"/>
              </a:rPr>
              <a:t>КЛАССИФИКАТОР ПОТЕНЦИАЛЬНО ВРЕДНЫХ И (ИЛИ) ОПАСНЫХ ФАКТОРОВ ПРОИЗВОДСТВЕННОЙ СРЕДЫ И ТРУДОВОГО ПРОЦЕССА</a:t>
            </a:r>
          </a:p>
        </p:txBody>
      </p:sp>
      <p:sp>
        <p:nvSpPr>
          <p:cNvPr id="32772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400" b="1" smtClean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32773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graphicFrame>
        <p:nvGraphicFramePr>
          <p:cNvPr id="9" name="Схема 8"/>
          <p:cNvGraphicFramePr/>
          <p:nvPr/>
        </p:nvGraphicFramePr>
        <p:xfrm>
          <a:off x="1115616" y="1484784"/>
          <a:ext cx="7296472" cy="48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50825" y="1557338"/>
            <a:ext cx="3384550" cy="2246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>
                <a:solidFill>
                  <a:srgbClr val="4F81BD">
                    <a:lumMod val="50000"/>
                  </a:srgbClr>
                </a:solidFill>
                <a:cs typeface="Arial" pitchFamily="34" charset="0"/>
              </a:rPr>
              <a:t>Идентифицируются как потенциально вредные факторы только на рабочих местах, на которых работниками осуществляется    выполнение обусловленных технологическим процессом (трудовой функцией) работ по поднятию и переноске грузов вручную, работ в вынужденной позе или позе стоя, при перемещении в пространстве более 5 км за смену.</a:t>
            </a:r>
          </a:p>
        </p:txBody>
      </p:sp>
    </p:spTree>
    <p:extLst>
      <p:ext uri="{BB962C8B-B14F-4D97-AF65-F5344CB8AC3E}">
        <p14:creationId xmlns:p14="http://schemas.microsoft.com/office/powerpoint/2010/main" val="170677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340768"/>
            <a:ext cx="7772400" cy="1470025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Специальная оценка условий труда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Федеральный закон от 28 декабря 2013г. № 426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000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AD9E8B5-B787-443D-827A-47583C49D350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33795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07375" cy="1079500"/>
          </a:xfrm>
        </p:spPr>
        <p:txBody>
          <a:bodyPr/>
          <a:lstStyle/>
          <a:p>
            <a:r>
              <a:rPr lang="ru-RU" sz="2000" b="1" smtClean="0">
                <a:solidFill>
                  <a:schemeClr val="tx2"/>
                </a:solidFill>
                <a:latin typeface="Helios"/>
              </a:rPr>
              <a:t>КЛАССИФИКАТОР ПОТЕНЦИАЛЬНО ВРЕДНЫХ И (ИЛИ) ОПАСНЫХ ФАКТОРОВ ПРОИЗВОДСТВЕННОЙ СРЕДЫ И ТРУДОВОГО ПРОЦЕССА</a:t>
            </a:r>
          </a:p>
        </p:txBody>
      </p:sp>
      <p:sp>
        <p:nvSpPr>
          <p:cNvPr id="33796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400" b="1" smtClean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33797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graphicFrame>
        <p:nvGraphicFramePr>
          <p:cNvPr id="9" name="Схема 8"/>
          <p:cNvGraphicFramePr/>
          <p:nvPr/>
        </p:nvGraphicFramePr>
        <p:xfrm>
          <a:off x="1115616" y="1484784"/>
          <a:ext cx="7296472" cy="48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95288" y="2133600"/>
            <a:ext cx="3529012" cy="1600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>
                <a:solidFill>
                  <a:srgbClr val="0070C0"/>
                </a:solidFill>
                <a:cs typeface="Arial" pitchFamily="34" charset="0"/>
              </a:rPr>
              <a:t>*Идентифицируются как потенциально вредные факторы при выполнении работ по диспетчеризации производственных процессов, производственных процессов конвейерного типа, на рабочих местах операторов технологического (производственного) оборудования.</a:t>
            </a:r>
          </a:p>
        </p:txBody>
      </p:sp>
    </p:spTree>
    <p:extLst>
      <p:ext uri="{BB962C8B-B14F-4D97-AF65-F5344CB8AC3E}">
        <p14:creationId xmlns:p14="http://schemas.microsoft.com/office/powerpoint/2010/main" val="57230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76845A-ACC1-4853-9291-2D570A3E56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87375"/>
            <a:ext cx="8280920" cy="568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88821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endParaRPr lang="ru-RU" altLang="ru-RU" smtClean="0"/>
          </a:p>
        </p:txBody>
      </p:sp>
      <p:sp>
        <p:nvSpPr>
          <p:cNvPr id="35843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FEB10F64-120D-47D3-8BF4-31FFB3F58649}" type="slidenum">
              <a:rPr lang="ru-RU" alt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ru-RU" alt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8313" y="260350"/>
            <a:ext cx="8351837" cy="936625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prstClr val="black"/>
                </a:solidFill>
              </a:rPr>
              <a:t>Использование результатов специальной оценки условий труда</a:t>
            </a:r>
          </a:p>
        </p:txBody>
      </p:sp>
      <p:graphicFrame>
        <p:nvGraphicFramePr>
          <p:cNvPr id="8" name="Схема 7"/>
          <p:cNvGraphicFramePr/>
          <p:nvPr/>
        </p:nvGraphicFramePr>
        <p:xfrm>
          <a:off x="539552" y="1340768"/>
          <a:ext cx="8208912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318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8516786"/>
              </p:ext>
            </p:extLst>
          </p:nvPr>
        </p:nvGraphicFramePr>
        <p:xfrm>
          <a:off x="539552" y="692696"/>
          <a:ext cx="82296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6867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fld id="{586BFD6B-A185-44A4-8153-201F0B3E3ADA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None/>
              </a:pPr>
              <a:t>23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53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76845A-ACC1-4853-9291-2D570A3E56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-120650"/>
            <a:ext cx="8352928" cy="709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97926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76845A-ACC1-4853-9291-2D570A3E56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713048"/>
              </p:ext>
            </p:extLst>
          </p:nvPr>
        </p:nvGraphicFramePr>
        <p:xfrm>
          <a:off x="899592" y="548680"/>
          <a:ext cx="7488832" cy="5359722"/>
        </p:xfrm>
        <a:graphic>
          <a:graphicData uri="http://schemas.openxmlformats.org/drawingml/2006/table">
            <a:tbl>
              <a:tblPr firstRow="1" firstCol="1" bandRow="1"/>
              <a:tblGrid>
                <a:gridCol w="3672408"/>
                <a:gridCol w="3816424"/>
              </a:tblGrid>
              <a:tr h="122358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man Old Style" pitchFamily="18" charset="0"/>
                          <a:ea typeface="Calibri"/>
                          <a:cs typeface="Times New Roman"/>
                        </a:rPr>
                        <a:t>Измерение параметров микроклимата проводилось дважды в год (в зимний и летний периоды_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man Old Style" pitchFamily="18" charset="0"/>
                          <a:ea typeface="Calibri"/>
                          <a:cs typeface="Times New Roman"/>
                        </a:rPr>
                        <a:t>Измерение параметров микроклимата проводится однократно на тех рабочих местах, где имеются источники тепла или холода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man Old Style" pitchFamily="18" charset="0"/>
                          <a:ea typeface="Calibri"/>
                          <a:cs typeface="Times New Roman"/>
                        </a:rPr>
                        <a:t>Измерение освещенности оценивалось в том числе с обязательным измерением пульсации, что в большинстве случаев становилось причиной оценки рабочего места с классом 3.1. (вредные условия) с назначением компенсаций и доплат за работу с вредными условиями труда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man Old Style" pitchFamily="18" charset="0"/>
                          <a:ea typeface="Calibri"/>
                          <a:cs typeface="Times New Roman"/>
                        </a:rPr>
                        <a:t>Измерение освещенности не требует измерения пульсации, что делает возможным оценивать на ряде мест условия труда с классом 2 (допустимые условия)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man Old Style" pitchFamily="18" charset="0"/>
                          <a:ea typeface="Calibri"/>
                          <a:cs typeface="Times New Roman"/>
                        </a:rPr>
                        <a:t>При установлении доплат и компенсаций работникам за работу с вредными условиями труда согласно Постановления  Правительства РФ  от 21.11.2008г.№ 870 назначались все 3 компенсации (4% к окладу, 36 часовая рабочая неделя, 7 календарных дней к отпуску)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man Old Style" pitchFamily="18" charset="0"/>
                          <a:ea typeface="Calibri"/>
                          <a:cs typeface="Times New Roman"/>
                        </a:rPr>
                        <a:t>При установлении доплат и компенсаций работникам за работу с вредными условиями труда введена дифференцированная система компенсаций в зависимости от класса условий </a:t>
                      </a:r>
                      <a:r>
                        <a:rPr lang="ru-RU" sz="1400" dirty="0" smtClean="0">
                          <a:effectLst/>
                          <a:latin typeface="Bookman Old Style" pitchFamily="18" charset="0"/>
                          <a:ea typeface="Calibri"/>
                          <a:cs typeface="Times New Roman"/>
                        </a:rPr>
                        <a:t>труда- 421-ФЗ от 28.12.2013г.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Bookman Old Style" pitchFamily="18" charset="0"/>
                          <a:ea typeface="Calibri"/>
                          <a:cs typeface="Times New Roman"/>
                        </a:rPr>
                        <a:t>Ст.92117147 ТК РФ</a:t>
                      </a:r>
                      <a:endParaRPr lang="ru-RU" sz="14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2405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76845A-ACC1-4853-9291-2D570A3E56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010835"/>
              </p:ext>
            </p:extLst>
          </p:nvPr>
        </p:nvGraphicFramePr>
        <p:xfrm>
          <a:off x="899592" y="836712"/>
          <a:ext cx="7056784" cy="4171188"/>
        </p:xfrm>
        <a:graphic>
          <a:graphicData uri="http://schemas.openxmlformats.org/drawingml/2006/table">
            <a:tbl>
              <a:tblPr firstRow="1" firstCol="1" bandRow="1"/>
              <a:tblGrid>
                <a:gridCol w="3672408"/>
                <a:gridCol w="3384376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man Old Style"/>
                          <a:ea typeface="Calibri"/>
                          <a:cs typeface="Times New Roman"/>
                        </a:rPr>
                        <a:t>За нарушение законодательства об охране труда размер штрафов вне зависимости от их количества составлял от 1 тысячи до 5 тысяч рублей на должностных лиц и от 30 тысяч до 50 тысяч на юридических лиц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man Old Style"/>
                          <a:ea typeface="Calibri"/>
                          <a:cs typeface="Times New Roman"/>
                        </a:rPr>
                        <a:t>За нарушение законодательства об охране труда размер штрафов с 01 января 2014г. в зависимости от их количества будет составлять от 2 тысяч до 30 тысяч рублей на должностных лиц и от 50 тысяч до 150тысяч на юридических лиц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man Old Style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man Old Style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man Old Style"/>
                          <a:ea typeface="Calibri"/>
                          <a:cs typeface="Times New Roman"/>
                        </a:rPr>
                        <a:t>В зависимости от результатов специальной оценки условий труд будут устанавливаться размеры дополнительных тарифов страховых в Фонд социального страхования и Пенсионный фонд РФ на финансирование досрочной трудовой пенсии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man Old Style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7196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76845A-ACC1-4853-9291-2D570A3E56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2225"/>
            <a:ext cx="8208912" cy="681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88777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76845A-ACC1-4853-9291-2D570A3E56F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184366"/>
              </p:ext>
            </p:extLst>
          </p:nvPr>
        </p:nvGraphicFramePr>
        <p:xfrm>
          <a:off x="755576" y="620688"/>
          <a:ext cx="7776864" cy="5981218"/>
        </p:xfrm>
        <a:graphic>
          <a:graphicData uri="http://schemas.openxmlformats.org/drawingml/2006/table">
            <a:tbl>
              <a:tblPr firstRow="1" firstCol="1" bandRow="1"/>
              <a:tblGrid>
                <a:gridCol w="3744416"/>
                <a:gridCol w="4032448"/>
              </a:tblGrid>
              <a:tr h="481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Аттестация рабочих мест по условиям труда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Специальная оценка условий труда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3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Bookman Old Style"/>
                          <a:ea typeface="Calibri"/>
                          <a:cs typeface="Times New Roman"/>
                        </a:rPr>
                        <a:t>Приказ </a:t>
                      </a:r>
                      <a:r>
                        <a:rPr lang="ru-RU" sz="1500" b="1" dirty="0" err="1">
                          <a:effectLst/>
                          <a:latin typeface="Bookman Old Style"/>
                          <a:ea typeface="Calibri"/>
                          <a:cs typeface="Times New Roman"/>
                        </a:rPr>
                        <a:t>Минздравсоцразвития</a:t>
                      </a:r>
                      <a:r>
                        <a:rPr lang="ru-RU" sz="1500" b="1" dirty="0">
                          <a:effectLst/>
                          <a:latin typeface="Bookman Old Style"/>
                          <a:ea typeface="Calibri"/>
                          <a:cs typeface="Times New Roman"/>
                        </a:rPr>
                        <a:t> № 342-н</a:t>
                      </a:r>
                      <a:endParaRPr lang="ru-RU" sz="1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effectLst/>
                          <a:latin typeface="Bookman Old Style"/>
                          <a:ea typeface="Calibri"/>
                          <a:cs typeface="Times New Roman"/>
                        </a:rPr>
                        <a:t>Федеральный закон № 426 от 28.12.2013г.</a:t>
                      </a:r>
                      <a:endParaRPr lang="ru-RU" sz="15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effectLst/>
                          <a:latin typeface="Bookman Old Style"/>
                          <a:ea typeface="Calibri"/>
                          <a:cs typeface="Times New Roman"/>
                        </a:rPr>
                        <a:t> </a:t>
                      </a:r>
                      <a:endParaRPr lang="ru-RU" sz="15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5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Bookman Old Style"/>
                          <a:ea typeface="Calibri"/>
                          <a:cs typeface="Times New Roman"/>
                        </a:rPr>
                        <a:t>Исследуются все факторы производственной среды и трудового процесса на всех рабочих местах</a:t>
                      </a:r>
                      <a:endParaRPr lang="ru-RU" sz="1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Bookman Old Style"/>
                          <a:ea typeface="Calibri"/>
                          <a:cs typeface="Times New Roman"/>
                        </a:rPr>
                        <a:t>Инструментальные измерения проводятся только на идентифицированных рабочих местах</a:t>
                      </a:r>
                      <a:endParaRPr lang="ru-RU" sz="1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5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Bookman Old Style"/>
                          <a:ea typeface="Calibri"/>
                          <a:cs typeface="Times New Roman"/>
                        </a:rPr>
                        <a:t>Комиссия по проведению АРМ составляет перечень рабочих мест, подлежащих аттестации</a:t>
                      </a:r>
                      <a:endParaRPr lang="ru-RU" sz="1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Bookman Old Style"/>
                          <a:ea typeface="Calibri"/>
                          <a:cs typeface="Times New Roman"/>
                        </a:rPr>
                        <a:t>Комиссия определяет рабочие места с вредными производственными факторами и места, подлежащие декларированию</a:t>
                      </a:r>
                      <a:endParaRPr lang="ru-RU" sz="1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87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effectLst/>
                          <a:latin typeface="Bookman Old Style"/>
                          <a:ea typeface="Calibri"/>
                          <a:cs typeface="Times New Roman"/>
                        </a:rPr>
                        <a:t>В состав комиссии входит представитель профсоюза и представитель аттестующей организации</a:t>
                      </a:r>
                      <a:endParaRPr lang="ru-RU" sz="15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Bookman Old Style"/>
                          <a:ea typeface="Calibri"/>
                          <a:cs typeface="Times New Roman"/>
                        </a:rPr>
                        <a:t>В состав комиссии входит представитель профсоюза, представитель организации, проводящей </a:t>
                      </a:r>
                      <a:r>
                        <a:rPr lang="ru-RU" sz="1500" b="1" dirty="0" smtClean="0">
                          <a:effectLst/>
                          <a:latin typeface="Bookman Old Style"/>
                          <a:ea typeface="Calibri"/>
                          <a:cs typeface="Times New Roman"/>
                        </a:rPr>
                        <a:t>СОУТ </a:t>
                      </a:r>
                      <a:r>
                        <a:rPr lang="ru-RU" sz="1500" b="1" dirty="0">
                          <a:effectLst/>
                          <a:latin typeface="Bookman Old Style"/>
                          <a:ea typeface="Calibri"/>
                          <a:cs typeface="Times New Roman"/>
                        </a:rPr>
                        <a:t>в состав комиссии не  входит</a:t>
                      </a:r>
                      <a:endParaRPr lang="ru-RU" sz="1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87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Bookman Old Style" pitchFamily="18" charset="0"/>
                          <a:ea typeface="Calibri"/>
                          <a:cs typeface="Times New Roman"/>
                        </a:rPr>
                        <a:t>Разрешается использовать  акты замеров производственного контроля, проводимого </a:t>
                      </a:r>
                      <a:r>
                        <a:rPr lang="ru-RU" sz="15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Bookman Old Style" pitchFamily="18" charset="0"/>
                          <a:ea typeface="Calibri"/>
                          <a:cs typeface="Times New Roman"/>
                        </a:rPr>
                        <a:t>Роспотребнадзором</a:t>
                      </a:r>
                      <a:r>
                        <a:rPr lang="ru-RU" sz="15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Bookman Old Style" pitchFamily="18" charset="0"/>
                          <a:ea typeface="Calibri"/>
                          <a:cs typeface="Times New Roman"/>
                        </a:rPr>
                        <a:t> (не позднее 6 месяцев)</a:t>
                      </a:r>
                      <a:endParaRPr lang="ru-RU" sz="15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3593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476672"/>
            <a:ext cx="77048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Bookman Old Style" pitchFamily="18" charset="0"/>
              </a:rPr>
              <a:t>Обязанности </a:t>
            </a:r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  <a:t>работодателя:</a:t>
            </a:r>
          </a:p>
          <a:p>
            <a:endParaRPr lang="ru-RU" sz="2400" dirty="0">
              <a:solidFill>
                <a:srgbClr val="C00000"/>
              </a:solidFill>
              <a:latin typeface="Bookman Old Style" pitchFamily="18" charset="0"/>
            </a:endParaRPr>
          </a:p>
          <a:p>
            <a:r>
              <a:rPr lang="ru-RU" sz="2400" b="1" dirty="0" smtClean="0">
                <a:latin typeface="Bookman Old Style" pitchFamily="18" charset="0"/>
              </a:rPr>
              <a:t>- Обеспечить </a:t>
            </a:r>
            <a:r>
              <a:rPr lang="ru-RU" sz="2400" b="1" dirty="0">
                <a:latin typeface="Bookman Old Style" pitchFamily="18" charset="0"/>
              </a:rPr>
              <a:t>проведение специальной оценки условий труда;</a:t>
            </a:r>
            <a:br>
              <a:rPr lang="ru-RU" sz="2400" b="1" dirty="0">
                <a:latin typeface="Bookman Old Style" pitchFamily="18" charset="0"/>
              </a:rPr>
            </a:br>
            <a:r>
              <a:rPr lang="ru-RU" sz="2400" b="1" dirty="0" smtClean="0">
                <a:latin typeface="Bookman Old Style" pitchFamily="18" charset="0"/>
              </a:rPr>
              <a:t>- Предоставить </a:t>
            </a:r>
            <a:r>
              <a:rPr lang="ru-RU" sz="2400" b="1" dirty="0">
                <a:latin typeface="Bookman Old Style" pitchFamily="18" charset="0"/>
              </a:rPr>
              <a:t>необходимые документы организации, осуществляющей проведение специальной оценки условий труда;</a:t>
            </a:r>
            <a:br>
              <a:rPr lang="ru-RU" sz="2400" b="1" dirty="0">
                <a:latin typeface="Bookman Old Style" pitchFamily="18" charset="0"/>
              </a:rPr>
            </a:br>
            <a:r>
              <a:rPr lang="ru-RU" sz="2400" b="1" dirty="0" smtClean="0">
                <a:latin typeface="Bookman Old Style" pitchFamily="18" charset="0"/>
              </a:rPr>
              <a:t>- Письменно </a:t>
            </a:r>
            <a:r>
              <a:rPr lang="ru-RU" sz="2400" b="1" dirty="0">
                <a:latin typeface="Bookman Old Style" pitchFamily="18" charset="0"/>
              </a:rPr>
              <a:t>ознакомить работника с результатами специальной оценки условий труда;</a:t>
            </a:r>
            <a:br>
              <a:rPr lang="ru-RU" sz="2400" b="1" dirty="0">
                <a:latin typeface="Bookman Old Style" pitchFamily="18" charset="0"/>
              </a:rPr>
            </a:br>
            <a:r>
              <a:rPr lang="ru-RU" sz="2400" b="1" dirty="0" smtClean="0">
                <a:latin typeface="Bookman Old Style" pitchFamily="18" charset="0"/>
              </a:rPr>
              <a:t>- Предоставить </a:t>
            </a:r>
            <a:r>
              <a:rPr lang="ru-RU" sz="2400" b="1" dirty="0">
                <a:latin typeface="Bookman Old Style" pitchFamily="18" charset="0"/>
              </a:rPr>
              <a:t>работнику разъяснения по вопросам проведения специальной оценки условий труда;</a:t>
            </a:r>
            <a:br>
              <a:rPr lang="ru-RU" sz="2400" b="1" dirty="0">
                <a:latin typeface="Bookman Old Style" pitchFamily="18" charset="0"/>
              </a:rPr>
            </a:br>
            <a:r>
              <a:rPr lang="ru-RU" sz="2400" b="1" dirty="0" smtClean="0">
                <a:latin typeface="Bookman Old Style" pitchFamily="18" charset="0"/>
              </a:rPr>
              <a:t>- Реализовать </a:t>
            </a:r>
            <a:r>
              <a:rPr lang="ru-RU" sz="2400" b="1" dirty="0">
                <a:latin typeface="Bookman Old Style" pitchFamily="18" charset="0"/>
              </a:rPr>
              <a:t>мероприятия по улучшению условий труда.</a:t>
            </a:r>
          </a:p>
        </p:txBody>
      </p:sp>
    </p:spTree>
    <p:extLst>
      <p:ext uri="{BB962C8B-B14F-4D97-AF65-F5344CB8AC3E}">
        <p14:creationId xmlns:p14="http://schemas.microsoft.com/office/powerpoint/2010/main" val="263563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C00000"/>
                </a:solidFill>
                <a:latin typeface="Bookman Old Style" pitchFamily="18" charset="0"/>
              </a:rPr>
              <a:t>Цели и порядок проведения специальной оценки условий труда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tx2">
                    <a:lumMod val="75000"/>
                  </a:schemeClr>
                </a:solidFill>
              </a:rPr>
            </a:b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5226" y="1052736"/>
            <a:ext cx="806489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Bookman Old Style" pitchFamily="18" charset="0"/>
              </a:rPr>
              <a:t>Проведение оценки – это комплекс мероприятий, последовательное выполнение которых позволяет выявить и идентифицировать опасные производственные факторы на рабочих местах, определить их воздействие на сотрудников предприятия, установить класс условий труда.</a:t>
            </a:r>
          </a:p>
          <a:p>
            <a:pPr algn="just"/>
            <a:r>
              <a:rPr lang="ru-RU" sz="2000" b="1" dirty="0" smtClean="0">
                <a:latin typeface="Bookman Old Style" pitchFamily="18" charset="0"/>
              </a:rPr>
              <a:t>	Такая </a:t>
            </a:r>
            <a:r>
              <a:rPr lang="ru-RU" sz="2000" b="1" dirty="0">
                <a:latin typeface="Bookman Old Style" pitchFamily="18" charset="0"/>
              </a:rPr>
              <a:t>оценка должна проводиться не реже одного раза в пять лет. В случае изменения каких либо производственных факторов, обследование рабочих мест проводится внепланово. Все мероприятия в ходе обследования рабочих мест осуществляются комиссией, в состав которой входят представители </a:t>
            </a:r>
            <a:r>
              <a:rPr lang="ru-RU" sz="2000" b="1" dirty="0" smtClean="0">
                <a:latin typeface="Bookman Old Style" pitchFamily="18" charset="0"/>
              </a:rPr>
              <a:t>работодателя</a:t>
            </a:r>
            <a:r>
              <a:rPr lang="ru-RU" sz="2000" b="1" dirty="0">
                <a:latin typeface="Bookman Old Style" pitchFamily="18" charset="0"/>
              </a:rPr>
              <a:t>, </a:t>
            </a:r>
            <a:r>
              <a:rPr lang="ru-RU" sz="2000" b="1" dirty="0" smtClean="0">
                <a:latin typeface="Bookman Old Style" pitchFamily="18" charset="0"/>
              </a:rPr>
              <a:t>профсоюза. </a:t>
            </a:r>
          </a:p>
          <a:p>
            <a:pPr algn="just"/>
            <a:r>
              <a:rPr lang="ru-RU" sz="2000" b="1" dirty="0" smtClean="0">
                <a:latin typeface="Bookman Old Style" pitchFamily="18" charset="0"/>
              </a:rPr>
              <a:t>При </a:t>
            </a:r>
            <a:r>
              <a:rPr lang="ru-RU" sz="2000" b="1" dirty="0">
                <a:latin typeface="Bookman Old Style" pitchFamily="18" charset="0"/>
              </a:rPr>
              <a:t>необходимости в комиссию могут быть включены сторонние специалисты по охране труда, привлекаемые к работам на основании договора.</a:t>
            </a:r>
          </a:p>
        </p:txBody>
      </p:sp>
    </p:spTree>
    <p:extLst>
      <p:ext uri="{BB962C8B-B14F-4D97-AF65-F5344CB8AC3E}">
        <p14:creationId xmlns:p14="http://schemas.microsoft.com/office/powerpoint/2010/main" val="71772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8004" y="908720"/>
            <a:ext cx="770485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Bookman Old Style" pitchFamily="18" charset="0"/>
              </a:rPr>
              <a:t>Права и обязанности </a:t>
            </a:r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  <a:t>работников:</a:t>
            </a:r>
          </a:p>
          <a:p>
            <a:endParaRPr lang="ru-RU" sz="2400" dirty="0">
              <a:solidFill>
                <a:srgbClr val="C00000"/>
              </a:solidFill>
              <a:latin typeface="Bookman Old Style" pitchFamily="18" charset="0"/>
            </a:endParaRPr>
          </a:p>
          <a:p>
            <a:r>
              <a:rPr lang="ru-RU" sz="2400" b="1" dirty="0" smtClean="0">
                <a:latin typeface="Bookman Old Style" pitchFamily="18" charset="0"/>
              </a:rPr>
              <a:t>- 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Лично</a:t>
            </a:r>
            <a:r>
              <a:rPr lang="ru-RU" sz="2400" b="1" dirty="0" smtClean="0">
                <a:latin typeface="Bookman Old Style" pitchFamily="18" charset="0"/>
              </a:rPr>
              <a:t> </a:t>
            </a:r>
            <a:r>
              <a:rPr lang="ru-RU" sz="2400" b="1" dirty="0">
                <a:latin typeface="Bookman Old Style" pitchFamily="18" charset="0"/>
              </a:rPr>
              <a:t>участвовать в проведение специальной оценки условий труда;</a:t>
            </a:r>
            <a:br>
              <a:rPr lang="ru-RU" sz="2400" b="1" dirty="0">
                <a:latin typeface="Bookman Old Style" pitchFamily="18" charset="0"/>
              </a:rPr>
            </a:br>
            <a:r>
              <a:rPr lang="ru-RU" sz="2400" b="1" dirty="0" smtClean="0">
                <a:latin typeface="Bookman Old Style" pitchFamily="18" charset="0"/>
              </a:rPr>
              <a:t>- Обращаться </a:t>
            </a:r>
            <a:r>
              <a:rPr lang="ru-RU" sz="2400" b="1" dirty="0">
                <a:latin typeface="Bookman Old Style" pitchFamily="18" charset="0"/>
              </a:rPr>
              <a:t>к работодателю за разъяснением процедуры проведения специальной оценки условий труда;</a:t>
            </a:r>
            <a:br>
              <a:rPr lang="ru-RU" sz="2400" b="1" dirty="0">
                <a:latin typeface="Bookman Old Style" pitchFamily="18" charset="0"/>
              </a:rPr>
            </a:br>
            <a:r>
              <a:rPr lang="ru-RU" sz="2400" b="1" dirty="0" smtClean="0">
                <a:latin typeface="Bookman Old Style" pitchFamily="18" charset="0"/>
              </a:rPr>
              <a:t>- Обжаловать </a:t>
            </a:r>
            <a:r>
              <a:rPr lang="ru-RU" sz="2400" b="1" dirty="0">
                <a:latin typeface="Bookman Old Style" pitchFamily="18" charset="0"/>
              </a:rPr>
              <a:t>результаты проведенной специальной оценки условий труда;</a:t>
            </a:r>
            <a:br>
              <a:rPr lang="ru-RU" sz="2400" b="1" dirty="0">
                <a:latin typeface="Bookman Old Style" pitchFamily="18" charset="0"/>
              </a:rPr>
            </a:br>
            <a:r>
              <a:rPr lang="ru-RU" sz="2400" b="1" dirty="0" smtClean="0">
                <a:latin typeface="Bookman Old Style" pitchFamily="18" charset="0"/>
              </a:rPr>
              <a:t>- 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Обязан</a:t>
            </a:r>
            <a:r>
              <a:rPr lang="ru-RU" sz="2400" b="1" dirty="0" smtClean="0">
                <a:latin typeface="Bookman Old Style" pitchFamily="18" charset="0"/>
              </a:rPr>
              <a:t> </a:t>
            </a:r>
            <a:r>
              <a:rPr lang="ru-RU" sz="2400" b="1" dirty="0">
                <a:latin typeface="Bookman Old Style" pitchFamily="18" charset="0"/>
              </a:rPr>
              <a:t>ознакомиться с результатами специальной оценки условий труда.</a:t>
            </a:r>
          </a:p>
        </p:txBody>
      </p:sp>
    </p:spTree>
    <p:extLst>
      <p:ext uri="{BB962C8B-B14F-4D97-AF65-F5344CB8AC3E}">
        <p14:creationId xmlns:p14="http://schemas.microsoft.com/office/powerpoint/2010/main" val="263287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2656"/>
            <a:ext cx="835292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Внеплановая специальная оценка условий труда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- 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только рабочих мест с вредными условиями труда</a:t>
            </a:r>
            <a:endParaRPr lang="ru-RU" sz="2400" dirty="0">
              <a:latin typeface="Bookman Old Style" pitchFamily="18" charset="0"/>
            </a:endParaRPr>
          </a:p>
          <a:p>
            <a:r>
              <a:rPr lang="ru-RU" sz="2400" b="1" dirty="0" smtClean="0">
                <a:latin typeface="Bookman Old Style" pitchFamily="18" charset="0"/>
              </a:rPr>
              <a:t>- Ввод </a:t>
            </a:r>
            <a:r>
              <a:rPr lang="ru-RU" sz="2400" b="1" dirty="0">
                <a:latin typeface="Bookman Old Style" pitchFamily="18" charset="0"/>
              </a:rPr>
              <a:t>в эксплуатацию вновь организованных рабочих мест;</a:t>
            </a:r>
            <a:br>
              <a:rPr lang="ru-RU" sz="2400" b="1" dirty="0">
                <a:latin typeface="Bookman Old Style" pitchFamily="18" charset="0"/>
              </a:rPr>
            </a:br>
            <a:r>
              <a:rPr lang="ru-RU" sz="2400" b="1" dirty="0" smtClean="0">
                <a:latin typeface="Bookman Old Style" pitchFamily="18" charset="0"/>
              </a:rPr>
              <a:t>- Получения </a:t>
            </a:r>
            <a:r>
              <a:rPr lang="ru-RU" sz="2400" b="1" dirty="0">
                <a:latin typeface="Bookman Old Style" pitchFamily="18" charset="0"/>
              </a:rPr>
              <a:t>предписания ГИТ;</a:t>
            </a:r>
            <a:br>
              <a:rPr lang="ru-RU" sz="2400" b="1" dirty="0">
                <a:latin typeface="Bookman Old Style" pitchFamily="18" charset="0"/>
              </a:rPr>
            </a:br>
            <a:r>
              <a:rPr lang="ru-RU" sz="2400" b="1" dirty="0" smtClean="0">
                <a:latin typeface="Bookman Old Style" pitchFamily="18" charset="0"/>
              </a:rPr>
              <a:t>- Изменение </a:t>
            </a:r>
            <a:r>
              <a:rPr lang="ru-RU" sz="2400" b="1" dirty="0">
                <a:latin typeface="Bookman Old Style" pitchFamily="18" charset="0"/>
              </a:rPr>
              <a:t>технологического процесса;</a:t>
            </a:r>
            <a:br>
              <a:rPr lang="ru-RU" sz="2400" b="1" dirty="0">
                <a:latin typeface="Bookman Old Style" pitchFamily="18" charset="0"/>
              </a:rPr>
            </a:br>
            <a:r>
              <a:rPr lang="ru-RU" sz="2400" b="1" dirty="0" smtClean="0">
                <a:latin typeface="Bookman Old Style" pitchFamily="18" charset="0"/>
              </a:rPr>
              <a:t>- Изменение </a:t>
            </a:r>
            <a:r>
              <a:rPr lang="ru-RU" sz="2400" b="1" dirty="0">
                <a:latin typeface="Bookman Old Style" pitchFamily="18" charset="0"/>
              </a:rPr>
              <a:t>состава применяемого сырья и (или) материалов;</a:t>
            </a:r>
            <a:br>
              <a:rPr lang="ru-RU" sz="2400" b="1" dirty="0">
                <a:latin typeface="Bookman Old Style" pitchFamily="18" charset="0"/>
              </a:rPr>
            </a:br>
            <a:r>
              <a:rPr lang="ru-RU" sz="2400" b="1" dirty="0" smtClean="0">
                <a:latin typeface="Bookman Old Style" pitchFamily="18" charset="0"/>
              </a:rPr>
              <a:t>- Изменение </a:t>
            </a:r>
            <a:r>
              <a:rPr lang="ru-RU" sz="2400" b="1" dirty="0">
                <a:latin typeface="Bookman Old Style" pitchFamily="18" charset="0"/>
              </a:rPr>
              <a:t>в уровне СИЗ;</a:t>
            </a:r>
            <a:br>
              <a:rPr lang="ru-RU" sz="2400" b="1" dirty="0">
                <a:latin typeface="Bookman Old Style" pitchFamily="18" charset="0"/>
              </a:rPr>
            </a:br>
            <a:r>
              <a:rPr lang="ru-RU" sz="2400" b="1" dirty="0" smtClean="0">
                <a:latin typeface="Bookman Old Style" pitchFamily="18" charset="0"/>
              </a:rPr>
              <a:t>- Наличие </a:t>
            </a:r>
            <a:r>
              <a:rPr lang="ru-RU" sz="2400" b="1" dirty="0">
                <a:latin typeface="Bookman Old Style" pitchFamily="18" charset="0"/>
              </a:rPr>
              <a:t>несчастного случая;</a:t>
            </a:r>
            <a:br>
              <a:rPr lang="ru-RU" sz="2400" b="1" dirty="0">
                <a:latin typeface="Bookman Old Style" pitchFamily="18" charset="0"/>
              </a:rPr>
            </a:br>
            <a:r>
              <a:rPr lang="ru-RU" sz="2400" b="1" dirty="0" smtClean="0">
                <a:latin typeface="Bookman Old Style" pitchFamily="18" charset="0"/>
              </a:rPr>
              <a:t>- Наличие </a:t>
            </a:r>
            <a:r>
              <a:rPr lang="ru-RU" sz="2400" b="1" dirty="0">
                <a:latin typeface="Bookman Old Style" pitchFamily="18" charset="0"/>
              </a:rPr>
              <a:t>мотивированного предложения профсоюза.</a:t>
            </a:r>
          </a:p>
          <a:p>
            <a:r>
              <a:rPr lang="ru-RU" sz="2400" b="1" dirty="0" smtClean="0">
                <a:latin typeface="Bookman Old Style" pitchFamily="18" charset="0"/>
              </a:rPr>
              <a:t>- Внеплановая </a:t>
            </a:r>
            <a:r>
              <a:rPr lang="ru-RU" sz="2400" b="1" dirty="0">
                <a:latin typeface="Bookman Old Style" pitchFamily="18" charset="0"/>
              </a:rPr>
              <a:t>специальная оценка проводится на соответствующих рабочих местах в течение 6 месяцев со дня наступления </a:t>
            </a:r>
            <a:r>
              <a:rPr lang="ru-RU" sz="2400" b="1" dirty="0" err="1">
                <a:latin typeface="Bookman Old Style" pitchFamily="18" charset="0"/>
              </a:rPr>
              <a:t>вышеобозначенных</a:t>
            </a:r>
            <a:r>
              <a:rPr lang="ru-RU" sz="2400" b="1" dirty="0">
                <a:latin typeface="Bookman Old Style" pitchFamily="18" charset="0"/>
              </a:rPr>
              <a:t> условий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33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908720"/>
            <a:ext cx="770485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Декларирование соответствия условий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труда</a:t>
            </a:r>
          </a:p>
          <a:p>
            <a:endParaRPr lang="ru-RU" sz="2400" dirty="0">
              <a:latin typeface="Bookman Old Style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400" b="1" dirty="0" smtClean="0">
                <a:latin typeface="Bookman Old Style" pitchFamily="18" charset="0"/>
              </a:rPr>
              <a:t>По </a:t>
            </a:r>
            <a:r>
              <a:rPr lang="ru-RU" sz="2400" b="1" dirty="0">
                <a:latin typeface="Bookman Old Style" pitchFamily="18" charset="0"/>
              </a:rPr>
              <a:t>результатам идентификации вредных и опасных факторов производственной среды;</a:t>
            </a:r>
            <a:br>
              <a:rPr lang="ru-RU" sz="2400" b="1" dirty="0">
                <a:latin typeface="Bookman Old Style" pitchFamily="18" charset="0"/>
              </a:rPr>
            </a:br>
            <a:r>
              <a:rPr lang="ru-RU" sz="2400" b="1" dirty="0" smtClean="0">
                <a:latin typeface="Bookman Old Style" pitchFamily="18" charset="0"/>
              </a:rPr>
              <a:t>- Оформляется </a:t>
            </a:r>
            <a:r>
              <a:rPr lang="ru-RU" sz="2400" b="1" dirty="0">
                <a:latin typeface="Bookman Old Style" pitchFamily="18" charset="0"/>
              </a:rPr>
              <a:t>работодателем – регистрируется в Государственной Инспекции Труда;</a:t>
            </a:r>
            <a:br>
              <a:rPr lang="ru-RU" sz="2400" b="1" dirty="0">
                <a:latin typeface="Bookman Old Style" pitchFamily="18" charset="0"/>
              </a:rPr>
            </a:br>
            <a:r>
              <a:rPr lang="ru-RU" sz="2400" b="1" dirty="0" smtClean="0">
                <a:latin typeface="Bookman Old Style" pitchFamily="18" charset="0"/>
              </a:rPr>
              <a:t>- Срок </a:t>
            </a:r>
            <a:r>
              <a:rPr lang="ru-RU" sz="2400" b="1" dirty="0">
                <a:latin typeface="Bookman Old Style" pitchFamily="18" charset="0"/>
              </a:rPr>
              <a:t>действия - 5 лет (при отсутствии несчастных случаев – продление 5 лет</a:t>
            </a:r>
            <a:r>
              <a:rPr lang="ru-RU" sz="2400" b="1" dirty="0" smtClean="0">
                <a:latin typeface="Bookman Old Style" pitchFamily="18" charset="0"/>
              </a:rPr>
              <a:t>).</a:t>
            </a:r>
          </a:p>
          <a:p>
            <a:pPr marL="342900" indent="-342900">
              <a:buFontTx/>
              <a:buChar char="-"/>
            </a:pPr>
            <a:endParaRPr lang="ru-RU" sz="2400" b="1" dirty="0" smtClean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03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335846"/>
            <a:ext cx="763284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Отчет о специальной оценке условий </a:t>
            </a:r>
            <a:r>
              <a:rPr lang="ru-RU" sz="22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труда</a:t>
            </a:r>
          </a:p>
          <a:p>
            <a:endParaRPr lang="ru-RU" sz="2200" b="1" dirty="0">
              <a:latin typeface="Bookman Old Style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2200" b="1" dirty="0" smtClean="0">
                <a:latin typeface="Bookman Old Style" pitchFamily="18" charset="0"/>
              </a:rPr>
              <a:t>Отчет </a:t>
            </a:r>
            <a:r>
              <a:rPr lang="ru-RU" sz="2200" b="1" dirty="0">
                <a:latin typeface="Bookman Old Style" pitchFamily="18" charset="0"/>
              </a:rPr>
              <a:t>о СОУТ составляет </a:t>
            </a:r>
            <a:r>
              <a:rPr lang="ru-RU" sz="2200" b="1" dirty="0">
                <a:solidFill>
                  <a:srgbClr val="FF0000"/>
                </a:solidFill>
                <a:latin typeface="Bookman Old Style" pitchFamily="18" charset="0"/>
              </a:rPr>
              <a:t>организация, выполняющая обследование рабочих мест</a:t>
            </a:r>
            <a:r>
              <a:rPr lang="ru-RU" sz="2200" b="1" dirty="0">
                <a:latin typeface="Bookman Old Style" pitchFamily="18" charset="0"/>
              </a:rPr>
              <a:t>. </a:t>
            </a:r>
            <a:endParaRPr lang="ru-RU" sz="2200" b="1" dirty="0" smtClean="0">
              <a:latin typeface="Bookman Old Style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2200" b="1" dirty="0" smtClean="0">
                <a:latin typeface="Bookman Old Style" pitchFamily="18" charset="0"/>
              </a:rPr>
              <a:t>В </a:t>
            </a:r>
            <a:r>
              <a:rPr lang="ru-RU" sz="2200" b="1" dirty="0">
                <a:latin typeface="Bookman Old Style" pitchFamily="18" charset="0"/>
              </a:rPr>
              <a:t>документ обязательно включаются</a:t>
            </a:r>
            <a:r>
              <a:rPr lang="ru-RU" sz="2200" b="1" dirty="0" smtClean="0">
                <a:latin typeface="Bookman Old Style" pitchFamily="18" charset="0"/>
              </a:rPr>
              <a:t>:</a:t>
            </a:r>
            <a:endParaRPr lang="ru-RU" sz="2200" b="1" dirty="0">
              <a:latin typeface="Bookman Old Style" pitchFamily="18" charset="0"/>
            </a:endParaRPr>
          </a:p>
          <a:p>
            <a:pPr lvl="0"/>
            <a:r>
              <a:rPr lang="ru-RU" sz="2200" b="1" dirty="0" smtClean="0">
                <a:latin typeface="Bookman Old Style" pitchFamily="18" charset="0"/>
              </a:rPr>
              <a:t>- данные </a:t>
            </a:r>
            <a:r>
              <a:rPr lang="ru-RU" sz="2200" b="1" dirty="0">
                <a:latin typeface="Bookman Old Style" pitchFamily="18" charset="0"/>
              </a:rPr>
              <a:t>обо всех производственных участках, в отношении которых проводилась проверка, а также наличии/отсутствии на них опасных факторов;</a:t>
            </a:r>
          </a:p>
          <a:p>
            <a:pPr lvl="0"/>
            <a:r>
              <a:rPr lang="ru-RU" sz="2200" b="1" dirty="0">
                <a:latin typeface="Bookman Old Style" pitchFamily="18" charset="0"/>
              </a:rPr>
              <a:t>карта </a:t>
            </a:r>
            <a:r>
              <a:rPr lang="ru-RU" sz="2200" b="1" dirty="0" err="1">
                <a:latin typeface="Bookman Old Style" pitchFamily="18" charset="0"/>
              </a:rPr>
              <a:t>спецоценки</a:t>
            </a:r>
            <a:r>
              <a:rPr lang="ru-RU" sz="2200" b="1" dirty="0">
                <a:latin typeface="Bookman Old Style" pitchFamily="18" charset="0"/>
              </a:rPr>
              <a:t> с указанием класса условий труда на каждом рабочем месте</a:t>
            </a:r>
            <a:r>
              <a:rPr lang="ru-RU" sz="2200" b="1" dirty="0" smtClean="0">
                <a:latin typeface="Bookman Old Style" pitchFamily="18" charset="0"/>
              </a:rPr>
              <a:t>;</a:t>
            </a:r>
            <a:endParaRPr lang="ru-RU" sz="2200" b="1" dirty="0">
              <a:latin typeface="Bookman Old Style" pitchFamily="18" charset="0"/>
            </a:endParaRPr>
          </a:p>
          <a:p>
            <a:pPr lvl="0"/>
            <a:r>
              <a:rPr lang="ru-RU" sz="2200" b="1" dirty="0" smtClean="0">
                <a:latin typeface="Bookman Old Style" pitchFamily="18" charset="0"/>
              </a:rPr>
              <a:t>- протоколы </a:t>
            </a:r>
            <a:r>
              <a:rPr lang="ru-RU" sz="2200" b="1" dirty="0">
                <a:latin typeface="Bookman Old Style" pitchFamily="18" charset="0"/>
              </a:rPr>
              <a:t>проведенных исследований</a:t>
            </a:r>
            <a:r>
              <a:rPr lang="ru-RU" sz="2200" b="1" dirty="0" smtClean="0">
                <a:latin typeface="Bookman Old Style" pitchFamily="18" charset="0"/>
              </a:rPr>
              <a:t>;</a:t>
            </a:r>
            <a:endParaRPr lang="ru-RU" sz="2200" b="1" dirty="0">
              <a:latin typeface="Bookman Old Style" pitchFamily="18" charset="0"/>
            </a:endParaRPr>
          </a:p>
          <a:p>
            <a:pPr lvl="0"/>
            <a:r>
              <a:rPr lang="ru-RU" sz="2200" b="1" dirty="0" smtClean="0">
                <a:latin typeface="Bookman Old Style" pitchFamily="18" charset="0"/>
              </a:rPr>
              <a:t>- протоколы </a:t>
            </a:r>
            <a:r>
              <a:rPr lang="ru-RU" sz="2200" b="1" dirty="0">
                <a:latin typeface="Bookman Old Style" pitchFamily="18" charset="0"/>
              </a:rPr>
              <a:t>обследования эффективности СИЗ</a:t>
            </a:r>
            <a:r>
              <a:rPr lang="ru-RU" sz="2200" b="1" dirty="0" smtClean="0">
                <a:latin typeface="Bookman Old Style" pitchFamily="18" charset="0"/>
              </a:rPr>
              <a:t>;</a:t>
            </a:r>
            <a:endParaRPr lang="ru-RU" sz="2200" b="1" dirty="0">
              <a:latin typeface="Bookman Old Style" pitchFamily="18" charset="0"/>
            </a:endParaRPr>
          </a:p>
          <a:p>
            <a:pPr lvl="0"/>
            <a:r>
              <a:rPr lang="ru-RU" sz="2200" b="1" dirty="0" smtClean="0">
                <a:latin typeface="Bookman Old Style" pitchFamily="18" charset="0"/>
              </a:rPr>
              <a:t>- перечень </a:t>
            </a:r>
            <a:r>
              <a:rPr lang="ru-RU" sz="2200" b="1" dirty="0">
                <a:latin typeface="Bookman Old Style" pitchFamily="18" charset="0"/>
              </a:rPr>
              <a:t>мероприятий, направленных на снижение негативного воздействия опасных факторов и улучшению условий труда сотрудников;</a:t>
            </a:r>
          </a:p>
          <a:p>
            <a:pPr lvl="0"/>
            <a:r>
              <a:rPr lang="ru-RU" sz="2200" b="1" dirty="0" smtClean="0">
                <a:latin typeface="Bookman Old Style" pitchFamily="18" charset="0"/>
              </a:rPr>
              <a:t>- экспертное </a:t>
            </a:r>
            <a:r>
              <a:rPr lang="ru-RU" sz="2200" b="1" dirty="0">
                <a:latin typeface="Bookman Old Style" pitchFamily="18" charset="0"/>
              </a:rPr>
              <a:t>заключение.</a:t>
            </a:r>
          </a:p>
        </p:txBody>
      </p:sp>
    </p:spTree>
    <p:extLst>
      <p:ext uri="{BB962C8B-B14F-4D97-AF65-F5344CB8AC3E}">
        <p14:creationId xmlns:p14="http://schemas.microsoft.com/office/powerpoint/2010/main" val="261543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5676" y="188640"/>
            <a:ext cx="756084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ookman Old Style" pitchFamily="18" charset="0"/>
              </a:rPr>
              <a:t>Штрафы при не проведении 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СОУТ</a:t>
            </a:r>
          </a:p>
          <a:p>
            <a:endParaRPr lang="ru-RU" b="1" dirty="0">
              <a:latin typeface="Bookman Old Style" pitchFamily="18" charset="0"/>
            </a:endParaRPr>
          </a:p>
          <a:p>
            <a:r>
              <a:rPr lang="ru-RU" b="1" dirty="0">
                <a:latin typeface="Bookman Old Style" pitchFamily="18" charset="0"/>
              </a:rPr>
              <a:t>Для юридических лиц предусмотрен административный штраф от </a:t>
            </a:r>
            <a:r>
              <a:rPr lang="ru-RU" b="1" dirty="0">
                <a:solidFill>
                  <a:srgbClr val="FF0000"/>
                </a:solidFill>
                <a:latin typeface="Bookman Old Style" pitchFamily="18" charset="0"/>
              </a:rPr>
              <a:t>30 000 до 50 000</a:t>
            </a:r>
            <a:r>
              <a:rPr lang="ru-RU" b="1" dirty="0">
                <a:latin typeface="Bookman Old Style" pitchFamily="18" charset="0"/>
              </a:rPr>
              <a:t> рублей за нарушение требований законодательства об охране труда (ст. 5.27. КОАП </a:t>
            </a:r>
            <a:r>
              <a:rPr lang="ru-RU" b="1" dirty="0" smtClean="0">
                <a:latin typeface="Bookman Old Style" pitchFamily="18" charset="0"/>
              </a:rPr>
              <a:t>РФ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Bookman Old Style" pitchFamily="18" charset="0"/>
              </a:rPr>
              <a:t>С </a:t>
            </a:r>
            <a:r>
              <a:rPr lang="ru-RU" b="1" dirty="0">
                <a:solidFill>
                  <a:srgbClr val="FF0000"/>
                </a:solidFill>
                <a:latin typeface="Bookman Old Style" pitchFamily="18" charset="0"/>
              </a:rPr>
              <a:t>1 января 2015 года:</a:t>
            </a:r>
            <a:br>
              <a:rPr lang="ru-RU" b="1" dirty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ru-RU" b="1" dirty="0">
                <a:latin typeface="Bookman Old Style" pitchFamily="18" charset="0"/>
              </a:rPr>
              <a:t>За нарушение работодателем установленного порядка проведения специальной оценки условий труда на рабочих </a:t>
            </a:r>
            <a:r>
              <a:rPr lang="ru-RU" b="1" dirty="0" smtClean="0">
                <a:latin typeface="Bookman Old Style" pitchFamily="18" charset="0"/>
              </a:rPr>
              <a:t>местах  </a:t>
            </a:r>
            <a:r>
              <a:rPr lang="ru-RU" b="1" dirty="0">
                <a:latin typeface="Bookman Old Style" pitchFamily="18" charset="0"/>
              </a:rPr>
              <a:t>или </a:t>
            </a:r>
            <a:r>
              <a:rPr lang="ru-RU" b="1" dirty="0">
                <a:solidFill>
                  <a:srgbClr val="FF0000"/>
                </a:solidFill>
                <a:latin typeface="Bookman Old Style" pitchFamily="18" charset="0"/>
              </a:rPr>
              <a:t>ее не проведение </a:t>
            </a:r>
            <a:r>
              <a:rPr lang="ru-RU" b="1" dirty="0">
                <a:latin typeface="Bookman Old Style" pitchFamily="18" charset="0"/>
              </a:rPr>
              <a:t>для юридических лиц предусмотрен административный штраф от </a:t>
            </a:r>
            <a:r>
              <a:rPr lang="ru-RU" b="1" dirty="0">
                <a:solidFill>
                  <a:srgbClr val="FF0000"/>
                </a:solidFill>
                <a:latin typeface="Bookman Old Style" pitchFamily="18" charset="0"/>
              </a:rPr>
              <a:t>50 000 до 80 000 </a:t>
            </a:r>
            <a:r>
              <a:rPr lang="ru-RU" b="1" dirty="0">
                <a:latin typeface="Bookman Old Style" pitchFamily="18" charset="0"/>
              </a:rPr>
              <a:t>рублей (ст. 5.27.1. КОАП РФ), а </a:t>
            </a:r>
            <a:r>
              <a:rPr lang="ru-RU" b="1" dirty="0">
                <a:solidFill>
                  <a:srgbClr val="FF0000"/>
                </a:solidFill>
                <a:latin typeface="Bookman Old Style" pitchFamily="18" charset="0"/>
              </a:rPr>
              <a:t>повторно - от 100 000 до 200 000 </a:t>
            </a:r>
            <a:r>
              <a:rPr lang="ru-RU" b="1" dirty="0">
                <a:latin typeface="Bookman Old Style" pitchFamily="18" charset="0"/>
              </a:rPr>
              <a:t>рублей или административное приостановление деятельности на срок до 90 суток.</a:t>
            </a:r>
            <a:br>
              <a:rPr lang="ru-RU" b="1" dirty="0">
                <a:latin typeface="Bookman Old Style" pitchFamily="18" charset="0"/>
              </a:rPr>
            </a:br>
            <a:r>
              <a:rPr lang="ru-RU" b="1" dirty="0">
                <a:latin typeface="Bookman Old Style" pitchFamily="18" charset="0"/>
              </a:rPr>
              <a:t>Невыполнение в установленный срок или ненадлежащее выполнение законного предписания должностного лица </a:t>
            </a:r>
            <a:r>
              <a:rPr lang="ru-RU" b="1" dirty="0" smtClean="0">
                <a:latin typeface="Bookman Old Style" pitchFamily="18" charset="0"/>
              </a:rPr>
              <a:t>влечет </a:t>
            </a:r>
            <a:r>
              <a:rPr lang="ru-RU" b="1" dirty="0">
                <a:latin typeface="Bookman Old Style" pitchFamily="18" charset="0"/>
              </a:rPr>
              <a:t>наложение административного штрафа на должностных лиц в размере от 30 000 до 50 000 рублей или дисквалификацию на срок от 1 года до 3 лет; </a:t>
            </a:r>
            <a:r>
              <a:rPr lang="ru-RU" b="1" dirty="0" smtClean="0">
                <a:latin typeface="Bookman Old Style" pitchFamily="18" charset="0"/>
              </a:rPr>
              <a:t>на </a:t>
            </a:r>
            <a:r>
              <a:rPr lang="ru-RU" b="1" dirty="0">
                <a:latin typeface="Bookman Old Style" pitchFamily="18" charset="0"/>
              </a:rPr>
              <a:t>юридических лиц - от 100 000 до 200 000 рублей(часть 23 статьи 19.5. КОАП РФ).</a:t>
            </a:r>
          </a:p>
        </p:txBody>
      </p:sp>
    </p:spTree>
    <p:extLst>
      <p:ext uri="{BB962C8B-B14F-4D97-AF65-F5344CB8AC3E}">
        <p14:creationId xmlns:p14="http://schemas.microsoft.com/office/powerpoint/2010/main" val="150145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764704"/>
            <a:ext cx="7272808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100" b="1" dirty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Право проведения специальной оценки условий труда (СОУТ</a:t>
            </a:r>
            <a:r>
              <a:rPr lang="ru-RU" sz="2100" b="1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)</a:t>
            </a:r>
          </a:p>
          <a:p>
            <a:endParaRPr lang="ru-RU" sz="2100" dirty="0">
              <a:latin typeface="Bookman Old Style" pitchFamily="18" charset="0"/>
            </a:endParaRPr>
          </a:p>
          <a:p>
            <a:r>
              <a:rPr lang="ru-RU" sz="2100" b="1" dirty="0">
                <a:latin typeface="Bookman Old Style" pitchFamily="18" charset="0"/>
              </a:rPr>
              <a:t>Статья 27 Федерального закона закрепляет переходное положение: </a:t>
            </a:r>
            <a:endParaRPr lang="ru-RU" sz="2100" b="1" dirty="0" smtClean="0">
              <a:latin typeface="Bookman Old Style" pitchFamily="18" charset="0"/>
            </a:endParaRPr>
          </a:p>
          <a:p>
            <a:r>
              <a:rPr lang="ru-RU" sz="2100" b="1" dirty="0" smtClean="0">
                <a:latin typeface="Bookman Old Style" pitchFamily="18" charset="0"/>
              </a:rPr>
              <a:t>Организации</a:t>
            </a:r>
            <a:r>
              <a:rPr lang="ru-RU" sz="2100" b="1" dirty="0">
                <a:latin typeface="Bookman Old Style" pitchFamily="18" charset="0"/>
              </a:rPr>
              <a:t>, аккредитованные в порядке, действовавшем до дня вступления в силу настоящего Федерального закона, в качестве организаций, оказывающих услуги по аттестации рабочих мест по условиям труда, </a:t>
            </a:r>
            <a:r>
              <a:rPr lang="ru-RU" sz="2100" b="1" dirty="0">
                <a:solidFill>
                  <a:srgbClr val="FF0000"/>
                </a:solidFill>
                <a:latin typeface="Bookman Old Style" pitchFamily="18" charset="0"/>
              </a:rPr>
              <a:t>вправе </a:t>
            </a:r>
            <a:r>
              <a:rPr lang="ru-RU" sz="2100" b="1" dirty="0">
                <a:latin typeface="Bookman Old Style" pitchFamily="18" charset="0"/>
              </a:rPr>
              <a:t>проводить специальную оценку условий труда </a:t>
            </a:r>
            <a:r>
              <a:rPr lang="ru-RU" sz="2100" b="1" dirty="0">
                <a:solidFill>
                  <a:srgbClr val="FF0000"/>
                </a:solidFill>
                <a:latin typeface="Bookman Old Style" pitchFamily="18" charset="0"/>
              </a:rPr>
              <a:t>до истечения срока действия </a:t>
            </a:r>
            <a:r>
              <a:rPr lang="ru-RU" sz="2100" b="1" dirty="0">
                <a:latin typeface="Bookman Old Style" pitchFamily="18" charset="0"/>
              </a:rPr>
              <a:t>имеющихся на день вступления в силу настоящего Федерального закона аттестатов аккредитации испытательных лабораторий (центров) этих организаций, но не позднее чем до 31 декабря 2018 года включительно.</a:t>
            </a:r>
          </a:p>
        </p:txBody>
      </p:sp>
    </p:spTree>
    <p:extLst>
      <p:ext uri="{BB962C8B-B14F-4D97-AF65-F5344CB8AC3E}">
        <p14:creationId xmlns:p14="http://schemas.microsoft.com/office/powerpoint/2010/main" val="81310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92696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Bookman Old Style" pitchFamily="18" charset="0"/>
              </a:rPr>
              <a:t>Какие этапы вас ждут при проведении СОУТ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:</a:t>
            </a:r>
          </a:p>
          <a:p>
            <a:endParaRPr lang="ru-RU" sz="2400" dirty="0">
              <a:latin typeface="Bookman Old Style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400" b="1" dirty="0" smtClean="0">
                <a:latin typeface="Bookman Old Style" pitchFamily="18" charset="0"/>
              </a:rPr>
              <a:t>Для </a:t>
            </a:r>
            <a:r>
              <a:rPr lang="ru-RU" sz="2400" b="1" dirty="0">
                <a:latin typeface="Bookman Old Style" pitchFamily="18" charset="0"/>
              </a:rPr>
              <a:t>заключения договора от вас нужно только штатное расписание вашей организации, вы присылаете его организации, проводящей </a:t>
            </a:r>
            <a:r>
              <a:rPr lang="ru-RU" sz="2400" b="1" dirty="0" err="1">
                <a:latin typeface="Bookman Old Style" pitchFamily="18" charset="0"/>
              </a:rPr>
              <a:t>спецоценку</a:t>
            </a:r>
            <a:r>
              <a:rPr lang="ru-RU" sz="2400" b="1" dirty="0">
                <a:latin typeface="Bookman Old Style" pitchFamily="18" charset="0"/>
              </a:rPr>
              <a:t>, дальше они все сделают сами. </a:t>
            </a:r>
            <a:endParaRPr lang="ru-RU" sz="2400" b="1" dirty="0" smtClean="0">
              <a:latin typeface="Bookman Old Style" pitchFamily="18" charset="0"/>
            </a:endParaRPr>
          </a:p>
          <a:p>
            <a:pPr marL="457200" indent="-457200" algn="just">
              <a:buAutoNum type="arabicPeriod"/>
            </a:pPr>
            <a:endParaRPr lang="ru-RU" sz="2400" b="1" dirty="0" smtClean="0">
              <a:latin typeface="Bookman Old Style" pitchFamily="18" charset="0"/>
            </a:endParaRPr>
          </a:p>
          <a:p>
            <a:pPr algn="just"/>
            <a:r>
              <a:rPr lang="ru-RU" sz="2400" b="1" dirty="0" smtClean="0">
                <a:latin typeface="Bookman Old Style" pitchFamily="18" charset="0"/>
              </a:rPr>
              <a:t>     Отдел </a:t>
            </a:r>
            <a:r>
              <a:rPr lang="ru-RU" sz="2400" b="1" dirty="0">
                <a:latin typeface="Bookman Old Style" pitchFamily="18" charset="0"/>
              </a:rPr>
              <a:t>опытных и квалифицированных </a:t>
            </a:r>
            <a:r>
              <a:rPr lang="ru-RU" sz="2400" b="1" dirty="0" smtClean="0">
                <a:latin typeface="Bookman Old Style" pitchFamily="18" charset="0"/>
              </a:rPr>
              <a:t>     экспертов </a:t>
            </a:r>
            <a:r>
              <a:rPr lang="ru-RU" sz="2400" b="1" dirty="0">
                <a:latin typeface="Bookman Old Style" pitchFamily="18" charset="0"/>
              </a:rPr>
              <a:t>подсчитает ваши рабочие места с учетом аналогичности для максимальной экономии ваших расходов.</a:t>
            </a:r>
          </a:p>
        </p:txBody>
      </p:sp>
    </p:spTree>
    <p:extLst>
      <p:ext uri="{BB962C8B-B14F-4D97-AF65-F5344CB8AC3E}">
        <p14:creationId xmlns:p14="http://schemas.microsoft.com/office/powerpoint/2010/main" val="264878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980728"/>
            <a:ext cx="69847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Bookman Old Style" pitchFamily="18" charset="0"/>
              </a:rPr>
              <a:t>2. После заключения договора от вас потребуется собрать ряд необходимых документов. </a:t>
            </a:r>
            <a:r>
              <a:rPr lang="ru-RU" sz="2400" b="1" dirty="0" smtClean="0">
                <a:latin typeface="Bookman Old Style" pitchFamily="18" charset="0"/>
              </a:rPr>
              <a:t>Перечень документов </a:t>
            </a:r>
            <a:r>
              <a:rPr lang="ru-RU" sz="2400" b="1" dirty="0">
                <a:latin typeface="Bookman Old Style" pitchFamily="18" charset="0"/>
              </a:rPr>
              <a:t>менеджер пришлет вам вместе с договором</a:t>
            </a:r>
            <a:r>
              <a:rPr lang="ru-RU" sz="2400" b="1" dirty="0" smtClean="0">
                <a:latin typeface="Bookman Old Style" pitchFamily="18" charset="0"/>
              </a:rPr>
              <a:t>.</a:t>
            </a:r>
          </a:p>
          <a:p>
            <a:pPr algn="just"/>
            <a:endParaRPr lang="ru-RU" sz="2400" b="1" dirty="0">
              <a:latin typeface="Bookman Old Style" pitchFamily="18" charset="0"/>
            </a:endParaRPr>
          </a:p>
          <a:p>
            <a:pPr algn="just"/>
            <a:r>
              <a:rPr lang="ru-RU" sz="2400" b="1" dirty="0" smtClean="0">
                <a:latin typeface="Bookman Old Style" pitchFamily="18" charset="0"/>
              </a:rPr>
              <a:t> </a:t>
            </a:r>
            <a:r>
              <a:rPr lang="ru-RU" sz="2400" b="1" dirty="0">
                <a:latin typeface="Bookman Old Style" pitchFamily="18" charset="0"/>
              </a:rPr>
              <a:t>Специалисты проконсультируют вас подробно о каждом необходимом документе, а, если потребуется, </a:t>
            </a:r>
            <a:r>
              <a:rPr lang="ru-RU" sz="2400" b="1" dirty="0">
                <a:solidFill>
                  <a:srgbClr val="FF0000"/>
                </a:solidFill>
                <a:latin typeface="Bookman Old Style" pitchFamily="18" charset="0"/>
              </a:rPr>
              <a:t>должны </a:t>
            </a:r>
            <a:r>
              <a:rPr lang="ru-RU" sz="2400" b="1" dirty="0">
                <a:latin typeface="Bookman Old Style" pitchFamily="18" charset="0"/>
              </a:rPr>
              <a:t>прислать формы некоторых из них.</a:t>
            </a:r>
          </a:p>
        </p:txBody>
      </p:sp>
    </p:spTree>
    <p:extLst>
      <p:ext uri="{BB962C8B-B14F-4D97-AF65-F5344CB8AC3E}">
        <p14:creationId xmlns:p14="http://schemas.microsoft.com/office/powerpoint/2010/main" val="271317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124744"/>
            <a:ext cx="792088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Bookman Old Style" pitchFamily="18" charset="0"/>
              </a:rPr>
              <a:t>3.</a:t>
            </a:r>
            <a:r>
              <a:rPr lang="ru-RU" sz="2400" dirty="0">
                <a:latin typeface="Bookman Old Style" pitchFamily="18" charset="0"/>
              </a:rPr>
              <a:t> </a:t>
            </a:r>
            <a:r>
              <a:rPr lang="ru-RU" sz="2400" b="1" dirty="0">
                <a:latin typeface="Bookman Old Style" pitchFamily="18" charset="0"/>
              </a:rPr>
              <a:t>Со своей </a:t>
            </a:r>
            <a:r>
              <a:rPr lang="ru-RU" sz="2400" b="1" dirty="0" smtClean="0">
                <a:latin typeface="Bookman Old Style" pitchFamily="18" charset="0"/>
              </a:rPr>
              <a:t>стороны в учреждении </a:t>
            </a:r>
            <a:r>
              <a:rPr lang="ru-RU" sz="2400" b="1" dirty="0">
                <a:latin typeface="Bookman Old Style" pitchFamily="18" charset="0"/>
              </a:rPr>
              <a:t>создается Комиссия СОУТ и издается приказ о ее создании и начале проведения специальной оценки</a:t>
            </a:r>
            <a:r>
              <a:rPr lang="ru-RU" sz="2400" b="1" dirty="0" smtClean="0">
                <a:latin typeface="Bookman Old Style" pitchFamily="18" charset="0"/>
              </a:rPr>
              <a:t>.</a:t>
            </a:r>
          </a:p>
          <a:p>
            <a:endParaRPr lang="ru-RU" sz="2400" dirty="0">
              <a:latin typeface="Bookman Old Style" pitchFamily="18" charset="0"/>
            </a:endParaRPr>
          </a:p>
          <a:p>
            <a:r>
              <a:rPr lang="ru-RU" sz="2400" b="1" dirty="0">
                <a:latin typeface="Bookman Old Style" pitchFamily="18" charset="0"/>
              </a:rPr>
              <a:t>4.</a:t>
            </a:r>
            <a:r>
              <a:rPr lang="ru-RU" sz="2400" dirty="0">
                <a:latin typeface="Bookman Old Style" pitchFamily="18" charset="0"/>
              </a:rPr>
              <a:t> </a:t>
            </a:r>
            <a:r>
              <a:rPr lang="ru-RU" sz="2400" b="1" dirty="0">
                <a:latin typeface="Bookman Old Style" pitchFamily="18" charset="0"/>
              </a:rPr>
              <a:t>Испытательная лаборатория проводит тщательный анализ присланных документов, производит идентификацию потенциально вредных и опасных факторов, а затем выезжает в учреждение для проведения замеров этих факторов. Если потребуется консультация на местах – эксперт подробно ответит на все вопросы.</a:t>
            </a:r>
          </a:p>
        </p:txBody>
      </p:sp>
    </p:spTree>
    <p:extLst>
      <p:ext uri="{BB962C8B-B14F-4D97-AF65-F5344CB8AC3E}">
        <p14:creationId xmlns:p14="http://schemas.microsoft.com/office/powerpoint/2010/main" val="367218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908720"/>
            <a:ext cx="655272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Bookman Old Style" pitchFamily="18" charset="0"/>
              </a:rPr>
              <a:t>5. Результаты замеров передаются в Испытательную лабораторию для обработки. Для того, чтобы подготовить Отчет по специальной оценке, необходима большая совместная работа</a:t>
            </a:r>
            <a:r>
              <a:rPr lang="ru-RU" sz="2400" b="1" dirty="0" smtClean="0">
                <a:latin typeface="Bookman Old Style" pitchFamily="18" charset="0"/>
              </a:rPr>
              <a:t>.</a:t>
            </a:r>
          </a:p>
          <a:p>
            <a:endParaRPr lang="ru-RU" sz="2400" b="1" dirty="0">
              <a:latin typeface="Bookman Old Style" pitchFamily="18" charset="0"/>
            </a:endParaRPr>
          </a:p>
          <a:p>
            <a:r>
              <a:rPr lang="ru-RU" sz="2400" b="1" dirty="0">
                <a:latin typeface="Bookman Old Style" pitchFamily="18" charset="0"/>
              </a:rPr>
              <a:t>6. После того, как Отчет будет подготовлен и согласован, он передается Комиссии, которая знакомится с ним сама и знакомит с Отчетом работников в течение 30 календарных дней.</a:t>
            </a:r>
          </a:p>
        </p:txBody>
      </p:sp>
    </p:spTree>
    <p:extLst>
      <p:ext uri="{BB962C8B-B14F-4D97-AF65-F5344CB8AC3E}">
        <p14:creationId xmlns:p14="http://schemas.microsoft.com/office/powerpoint/2010/main" val="211074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rmAutofit/>
          </a:bodyPr>
          <a:lstStyle/>
          <a:p>
            <a:r>
              <a:rPr lang="ru-RU" sz="2800" b="1" i="1" u="sng" dirty="0" smtClean="0">
                <a:solidFill>
                  <a:srgbClr val="C00000"/>
                </a:solidFill>
                <a:latin typeface="Bookman Old Style" pitchFamily="18" charset="0"/>
              </a:rPr>
              <a:t>Условия проведения СОУТ</a:t>
            </a:r>
            <a:br>
              <a:rPr lang="ru-RU" sz="2800" b="1" i="1" u="sng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800" b="1" i="1" dirty="0" smtClean="0">
                <a:latin typeface="Bookman Old Style" pitchFamily="18" charset="0"/>
              </a:rPr>
              <a:t>Приказ Министерства труда и социальной защиты РФ от 24.01.2014г. № 33 «Об утверждении методики проведения специальной оценки условий труда. Классификатора вредных и (или) опасных производственных факторов, отчета о проведении специальной оценки условий труда и инструкции по её заполнению».</a:t>
            </a:r>
            <a:br>
              <a:rPr lang="ru-RU" sz="2800" b="1" i="1" dirty="0" smtClean="0">
                <a:latin typeface="Bookman Old Style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>Зарегистрирован в Минюсте от 21.03.2014г. № 31689</a:t>
            </a:r>
            <a:b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</a:br>
            <a:endParaRPr lang="ru-RU" sz="28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3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atin typeface="Bookman Old Style" pitchFamily="18" charset="0"/>
              </a:rPr>
              <a:t>После утверждения комиссией результатов специальной оценки условий труда издается руководителем приказ о завершении процедуры проведения специальной оценки условий труда и производится 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окончательная оплата </a:t>
            </a:r>
            <a:r>
              <a:rPr lang="ru-RU" sz="2400" b="1" dirty="0" smtClean="0">
                <a:latin typeface="Bookman Old Style" pitchFamily="18" charset="0"/>
              </a:rPr>
              <a:t>организации за проведение </a:t>
            </a:r>
            <a:r>
              <a:rPr lang="ru-RU" sz="2400" b="1" dirty="0" err="1" smtClean="0">
                <a:latin typeface="Bookman Old Style" pitchFamily="18" charset="0"/>
              </a:rPr>
              <a:t>спецоценки</a:t>
            </a:r>
            <a:r>
              <a:rPr lang="ru-RU" sz="2400" b="1" dirty="0" smtClean="0">
                <a:latin typeface="Bookman Old Style" pitchFamily="18" charset="0"/>
              </a:rPr>
              <a:t> условий труда.</a:t>
            </a:r>
            <a:br>
              <a:rPr lang="ru-RU" sz="2400" b="1" dirty="0" smtClean="0">
                <a:latin typeface="Bookman Old Style" pitchFamily="18" charset="0"/>
              </a:rPr>
            </a:br>
            <a:r>
              <a:rPr lang="ru-RU" sz="2400" b="1" dirty="0" smtClean="0">
                <a:latin typeface="Bookman Old Style" pitchFamily="18" charset="0"/>
              </a:rPr>
              <a:t/>
            </a:r>
            <a:br>
              <a:rPr lang="ru-RU" sz="2400" b="1" dirty="0" smtClean="0">
                <a:latin typeface="Bookman Old Style" pitchFamily="18" charset="0"/>
              </a:rPr>
            </a:br>
            <a:r>
              <a:rPr lang="ru-RU" sz="2400" b="1" dirty="0" smtClean="0">
                <a:latin typeface="Bookman Old Style" pitchFamily="18" charset="0"/>
              </a:rPr>
              <a:t>Затем по согласованию с профсоюзным комитетом издается ЛНА, которым утверждается перечень профессий и должностей, которым положены компенсационные доплаты, дополнительные дни отпуска, укороченный рабочий день.</a:t>
            </a:r>
            <a:br>
              <a:rPr lang="ru-RU" sz="2400" b="1" dirty="0" smtClean="0">
                <a:latin typeface="Bookman Old Style" pitchFamily="18" charset="0"/>
              </a:rPr>
            </a:br>
            <a:r>
              <a:rPr lang="ru-RU" sz="2400" b="1" dirty="0" smtClean="0">
                <a:latin typeface="Bookman Old Style" pitchFamily="18" charset="0"/>
              </a:rPr>
              <a:t/>
            </a:r>
            <a:br>
              <a:rPr lang="ru-RU" sz="2400" b="1" dirty="0" smtClean="0">
                <a:latin typeface="Bookman Old Style" pitchFamily="18" charset="0"/>
              </a:rPr>
            </a:br>
            <a:r>
              <a:rPr lang="ru-RU" sz="2400" b="1" dirty="0" smtClean="0">
                <a:latin typeface="Bookman Old Style" pitchFamily="18" charset="0"/>
              </a:rPr>
              <a:t>Декларация рабочих мест  соответствующих нормативам, передается в государственную инспекцию труда.</a:t>
            </a:r>
            <a:endParaRPr lang="ru-RU" sz="2400" b="1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24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Декларация соответствия условий труда</a:t>
            </a:r>
            <a:b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i="1" dirty="0" smtClean="0">
                <a:latin typeface="Bookman Old Style" pitchFamily="18" charset="0"/>
              </a:rPr>
              <a:t>приказ Минтруда и социального развития № 80н от 07.02.2014г.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b="1" dirty="0" smtClean="0">
                <a:latin typeface="Bookman Old Style" pitchFamily="18" charset="0"/>
              </a:rPr>
              <a:t>«О форме и порядке подачи декларации соответствия условий труда государственным нормативным требованиям охраны труда»</a:t>
            </a:r>
            <a:br>
              <a:rPr lang="ru-RU" sz="3600" b="1" dirty="0" smtClean="0">
                <a:latin typeface="Bookman Old Style" pitchFamily="18" charset="0"/>
              </a:rPr>
            </a:br>
            <a:endParaRPr lang="ru-RU" sz="3600" b="1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42750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7704856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485" y="3754685"/>
            <a:ext cx="8502521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47" y="1958380"/>
            <a:ext cx="8507897" cy="1830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660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fld id="{F5084E4B-E39C-4440-B7C7-6011901CEA7A}" type="slidenum">
              <a:rPr lang="ru-RU" alt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20000"/>
                </a:spcBef>
                <a:spcAft>
                  <a:spcPct val="0"/>
                </a:spcAft>
              </a:pPr>
              <a:t>43</a:t>
            </a:fld>
            <a:endParaRPr lang="ru-RU" alt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706437"/>
          </a:xfrm>
        </p:spPr>
        <p:txBody>
          <a:bodyPr/>
          <a:lstStyle/>
          <a:p>
            <a:pPr>
              <a:defRPr/>
            </a:pPr>
            <a:r>
              <a:rPr lang="ru-RU" sz="2300" b="1" dirty="0" smtClean="0">
                <a:solidFill>
                  <a:schemeClr val="tx2"/>
                </a:solidFill>
                <a:latin typeface="+mn-lt"/>
              </a:rPr>
              <a:t>РОЛЬ ПРОФСОЮЗОВ В СПЕЦИАЛЬНОЙ ОЦЕНКЕ УСЛОВИЙ ТРУДА</a:t>
            </a:r>
            <a:endParaRPr lang="ru-RU" sz="2300" b="1" dirty="0">
              <a:solidFill>
                <a:schemeClr val="tx2"/>
              </a:solidFill>
              <a:latin typeface="+mn-lt"/>
            </a:endParaRPr>
          </a:p>
        </p:txBody>
      </p:sp>
      <p:grpSp>
        <p:nvGrpSpPr>
          <p:cNvPr id="2" name="Группа 9"/>
          <p:cNvGrpSpPr>
            <a:grpSpLocks noGrp="1"/>
          </p:cNvGrpSpPr>
          <p:nvPr/>
        </p:nvGrpSpPr>
        <p:grpSpPr bwMode="auto">
          <a:xfrm>
            <a:off x="251520" y="1196752"/>
            <a:ext cx="8784976" cy="3744416"/>
            <a:chOff x="360038" y="34856"/>
            <a:chExt cx="7900968" cy="5435194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" name="Скругленный прямоугольник 4"/>
            <p:cNvSpPr/>
            <p:nvPr/>
          </p:nvSpPr>
          <p:spPr>
            <a:xfrm>
              <a:off x="360038" y="34856"/>
              <a:ext cx="6476202" cy="1199659"/>
            </a:xfrm>
            <a:prstGeom prst="rect">
              <a:avLst/>
            </a:prstGeom>
            <a:solidFill>
              <a:schemeClr val="accent1"/>
            </a:solid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" tIns="7620" rIns="7620" bIns="7620" spcCol="1270" anchor="ctr"/>
            <a:lstStyle/>
            <a:p>
              <a:pPr defTabSz="5334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ru-RU" sz="2000" b="1" dirty="0">
                  <a:solidFill>
                    <a:prstClr val="white"/>
                  </a:solidFill>
                </a:rPr>
                <a:t>Участие в специальной оценке условий труда</a:t>
              </a:r>
            </a:p>
          </p:txBody>
        </p:sp>
        <p:sp>
          <p:nvSpPr>
            <p:cNvPr id="9" name="Скругленный прямоугольник 4"/>
            <p:cNvSpPr/>
            <p:nvPr/>
          </p:nvSpPr>
          <p:spPr>
            <a:xfrm>
              <a:off x="360038" y="1303068"/>
              <a:ext cx="7382872" cy="1161388"/>
            </a:xfrm>
            <a:prstGeom prst="rect">
              <a:avLst/>
            </a:prstGeom>
            <a:solidFill>
              <a:schemeClr val="accent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" tIns="7620" rIns="7620" bIns="7620" spcCol="1270" anchor="ctr"/>
            <a:lstStyle/>
            <a:p>
              <a:pPr defTabSz="5334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ru-RU" sz="2000" b="1" dirty="0">
                  <a:solidFill>
                    <a:prstClr val="white"/>
                  </a:solidFill>
                </a:rPr>
                <a:t>Опротестование (обжалование) результатов специальной оценки условий труда </a:t>
              </a:r>
              <a:r>
                <a:rPr lang="ru-RU" sz="2000" b="1">
                  <a:solidFill>
                    <a:prstClr val="white"/>
                  </a:solidFill>
                </a:rPr>
                <a:t>в Роструде или суде.</a:t>
              </a:r>
              <a:endParaRPr lang="ru-RU" sz="2000" b="1" dirty="0">
                <a:solidFill>
                  <a:prstClr val="white"/>
                </a:solidFill>
              </a:endParaRPr>
            </a:p>
          </p:txBody>
        </p:sp>
        <p:sp>
          <p:nvSpPr>
            <p:cNvPr id="10" name="Скругленный прямоугольник 4"/>
            <p:cNvSpPr/>
            <p:nvPr/>
          </p:nvSpPr>
          <p:spPr>
            <a:xfrm>
              <a:off x="360038" y="2571280"/>
              <a:ext cx="7706682" cy="1260094"/>
            </a:xfrm>
            <a:prstGeom prst="rect">
              <a:avLst/>
            </a:prstGeom>
            <a:solidFill>
              <a:schemeClr val="accent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" tIns="7620" rIns="7620" bIns="7620" spcCol="1270" anchor="ctr"/>
            <a:lstStyle/>
            <a:p>
              <a:pPr algn="ctr" defTabSz="5334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lang="ru-RU" sz="2000" b="1" dirty="0">
                <a:solidFill>
                  <a:prstClr val="white"/>
                </a:solidFill>
              </a:endParaRPr>
            </a:p>
            <a:p>
              <a:pPr defTabSz="5334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ru-RU" sz="2000" b="1" dirty="0">
                  <a:solidFill>
                    <a:prstClr val="white"/>
                  </a:solidFill>
                </a:rPr>
                <a:t>Инициация проведения внеплановой специальной оценки условий труда</a:t>
              </a:r>
            </a:p>
            <a:p>
              <a:pPr algn="ctr" defTabSz="5334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lang="ru-RU" sz="2000" b="1" dirty="0">
                <a:solidFill>
                  <a:prstClr val="white"/>
                </a:solidFill>
              </a:endParaRPr>
            </a:p>
          </p:txBody>
        </p:sp>
        <p:sp>
          <p:nvSpPr>
            <p:cNvPr id="16" name="Скругленный прямоугольник 4"/>
            <p:cNvSpPr/>
            <p:nvPr/>
          </p:nvSpPr>
          <p:spPr>
            <a:xfrm>
              <a:off x="360038" y="3930078"/>
              <a:ext cx="7900968" cy="1539972"/>
            </a:xfrm>
            <a:prstGeom prst="rect">
              <a:avLst/>
            </a:prstGeom>
            <a:solidFill>
              <a:schemeClr val="accent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" tIns="7620" rIns="7620" bIns="7620" spcCol="1270" anchor="ctr"/>
            <a:lstStyle/>
            <a:p>
              <a:pPr algn="ctr" defTabSz="5334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lang="ru-RU" sz="2000" b="1" dirty="0">
                <a:solidFill>
                  <a:prstClr val="white"/>
                </a:solidFill>
              </a:endParaRPr>
            </a:p>
            <a:p>
              <a:pPr defTabSz="5334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ru-RU" sz="2000" b="1" dirty="0">
                  <a:solidFill>
                    <a:prstClr val="white"/>
                  </a:solidFill>
                </a:rPr>
                <a:t>Корректировка уровня предоставляемых работнику гарантий и компенсаций в связи с вредными и опасными условиями труда в ходе коллективных переговоров</a:t>
              </a:r>
            </a:p>
            <a:p>
              <a:pPr algn="ctr" defTabSz="5334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lang="ru-RU" sz="20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14" name="Скругленный прямоугольник 4"/>
          <p:cNvSpPr/>
          <p:nvPr/>
        </p:nvSpPr>
        <p:spPr bwMode="auto">
          <a:xfrm>
            <a:off x="250825" y="5013325"/>
            <a:ext cx="8893175" cy="863600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7620" tIns="7620" rIns="7620" bIns="7620" spcCol="1270" anchor="ctr"/>
          <a:lstStyle/>
          <a:p>
            <a:pPr marL="0" lvl="3" defTabSz="533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ru-RU" sz="2000" b="1" dirty="0">
                <a:solidFill>
                  <a:prstClr val="white"/>
                </a:solidFill>
              </a:rPr>
              <a:t>В ряде случаев выявление вредных факторов может осуществляться профсоюзным инспектором труда (если это отражено в коллективном договоре)</a:t>
            </a:r>
          </a:p>
        </p:txBody>
      </p:sp>
    </p:spTree>
    <p:extLst>
      <p:ext uri="{BB962C8B-B14F-4D97-AF65-F5344CB8AC3E}">
        <p14:creationId xmlns:p14="http://schemas.microsoft.com/office/powerpoint/2010/main" val="359375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8229600" cy="114300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ru-RU" sz="2000" b="1" dirty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  <a:t>В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  <a:t>ходе проведения обследования, экспертом идентифицируются потенциально опасные факторы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  <a:t>способные оказать негативное влияние на условия труда, нанести вред здоровью сотрудников и т. д.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ru-RU" sz="2000" b="1" dirty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  <a:t>Эксперт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  <a:t>обязательно учитывает следующие данные:</a:t>
            </a:r>
            <a:br>
              <a:rPr lang="ru-RU" sz="2000" b="1" dirty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</a:br>
            <a:endParaRPr lang="ru-RU" sz="2000" b="1" dirty="0">
              <a:solidFill>
                <a:schemeClr val="tx2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2924944"/>
            <a:ext cx="79208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ru-RU" sz="2400" b="1" dirty="0" smtClean="0">
                <a:latin typeface="Bookman Old Style" pitchFamily="18" charset="0"/>
              </a:rPr>
              <a:t>результаты </a:t>
            </a:r>
            <a:r>
              <a:rPr lang="ru-RU" sz="2400" b="1" dirty="0">
                <a:latin typeface="Bookman Old Style" pitchFamily="18" charset="0"/>
              </a:rPr>
              <a:t>ранее выполненных </a:t>
            </a:r>
            <a:r>
              <a:rPr lang="ru-RU" sz="2400" b="1" dirty="0" smtClean="0">
                <a:latin typeface="Bookman Old Style" pitchFamily="18" charset="0"/>
              </a:rPr>
              <a:t>измерений </a:t>
            </a:r>
            <a:r>
              <a:rPr lang="ru-RU" sz="2400" b="1" dirty="0">
                <a:latin typeface="Bookman Old Style" pitchFamily="18" charset="0"/>
              </a:rPr>
              <a:t>и экспертиз;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400" b="1" dirty="0" smtClean="0">
                <a:latin typeface="Bookman Old Style" pitchFamily="18" charset="0"/>
              </a:rPr>
              <a:t>потенциальную опасность оборудования, материалов, сырья, используемых работником в процессе осуществления трудовой деятельности;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400" b="1" dirty="0" smtClean="0">
                <a:latin typeface="Bookman Old Style" pitchFamily="18" charset="0"/>
              </a:rPr>
              <a:t>имевшие </a:t>
            </a:r>
            <a:r>
              <a:rPr lang="ru-RU" sz="2400" b="1" dirty="0">
                <a:latin typeface="Bookman Old Style" pitchFamily="18" charset="0"/>
              </a:rPr>
              <a:t>место случаи травматизма на производстве, профессиональных заболеваний.</a:t>
            </a:r>
          </a:p>
        </p:txBody>
      </p:sp>
    </p:spTree>
    <p:extLst>
      <p:ext uri="{BB962C8B-B14F-4D97-AF65-F5344CB8AC3E}">
        <p14:creationId xmlns:p14="http://schemas.microsoft.com/office/powerpoint/2010/main" val="229297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57242"/>
            <a:ext cx="7920880" cy="596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40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96146"/>
            <a:ext cx="7810094" cy="559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03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20688"/>
            <a:ext cx="8352928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	</a:t>
            </a:r>
            <a:r>
              <a:rPr lang="ru-RU" sz="2200" b="1" dirty="0" smtClean="0">
                <a:latin typeface="Bookman Old Style" pitchFamily="18" charset="0"/>
              </a:rPr>
              <a:t>Исследования </a:t>
            </a:r>
            <a:r>
              <a:rPr lang="ru-RU" sz="2200" b="1" dirty="0">
                <a:latin typeface="Bookman Old Style" pitchFamily="18" charset="0"/>
              </a:rPr>
              <a:t>воздействия опасных факторов проводится только в том случае, если они были идентифицированы </a:t>
            </a:r>
            <a:r>
              <a:rPr lang="ru-RU" sz="2200" b="1" dirty="0" smtClean="0">
                <a:latin typeface="Bookman Old Style" pitchFamily="18" charset="0"/>
              </a:rPr>
              <a:t>как вредные при </a:t>
            </a:r>
            <a:r>
              <a:rPr lang="ru-RU" sz="2200" b="1" dirty="0">
                <a:latin typeface="Bookman Old Style" pitchFamily="18" charset="0"/>
              </a:rPr>
              <a:t>обследовании рабочего места. В отношении рабочих мест, на которых не были выявлены опасные факторы, осуществляется </a:t>
            </a:r>
            <a:r>
              <a:rPr lang="ru-RU" sz="2200" b="1" dirty="0">
                <a:solidFill>
                  <a:srgbClr val="C00000"/>
                </a:solidFill>
                <a:latin typeface="Bookman Old Style" pitchFamily="18" charset="0"/>
              </a:rPr>
              <a:t>декларирование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2200" b="1" dirty="0">
                <a:latin typeface="Bookman Old Style" pitchFamily="18" charset="0"/>
              </a:rPr>
              <a:t>соответствия условий труда. </a:t>
            </a:r>
            <a:endParaRPr lang="ru-RU" sz="2200" b="1" dirty="0" smtClean="0">
              <a:latin typeface="Bookman Old Style" pitchFamily="18" charset="0"/>
            </a:endParaRPr>
          </a:p>
          <a:p>
            <a:pPr algn="ctr"/>
            <a:r>
              <a:rPr lang="ru-RU" sz="2200" b="1" dirty="0" smtClean="0">
                <a:latin typeface="Bookman Old Style" pitchFamily="18" charset="0"/>
              </a:rPr>
              <a:t>	В </a:t>
            </a:r>
            <a:r>
              <a:rPr lang="ru-RU" sz="2200" b="1" dirty="0">
                <a:latin typeface="Bookman Old Style" pitchFamily="18" charset="0"/>
              </a:rPr>
              <a:t>случае наступления несчастного случая, связанного с опасными производственными факторами, не идентифицированными в результате </a:t>
            </a:r>
            <a:r>
              <a:rPr lang="ru-RU" sz="2200" b="1" dirty="0" err="1">
                <a:latin typeface="Bookman Old Style" pitchFamily="18" charset="0"/>
              </a:rPr>
              <a:t>спецоценки</a:t>
            </a:r>
            <a:r>
              <a:rPr lang="ru-RU" sz="2200" b="1" dirty="0">
                <a:latin typeface="Bookman Old Style" pitchFamily="18" charset="0"/>
              </a:rPr>
              <a:t>, </a:t>
            </a:r>
            <a:r>
              <a:rPr lang="ru-RU" sz="2200" b="1" dirty="0" smtClean="0">
                <a:latin typeface="Bookman Old Style" pitchFamily="18" charset="0"/>
              </a:rPr>
              <a:t> действие </a:t>
            </a:r>
            <a:r>
              <a:rPr lang="ru-RU" sz="2200" b="1" dirty="0">
                <a:latin typeface="Bookman Old Style" pitchFamily="18" charset="0"/>
              </a:rPr>
              <a:t>декларации прекращается</a:t>
            </a:r>
            <a:r>
              <a:rPr lang="ru-RU" sz="2200" b="1" dirty="0" smtClean="0">
                <a:latin typeface="Bookman Old Style" pitchFamily="18" charset="0"/>
              </a:rPr>
              <a:t>.</a:t>
            </a:r>
          </a:p>
          <a:p>
            <a:endParaRPr lang="ru-RU" sz="2000" b="1" dirty="0">
              <a:latin typeface="Bookman Old Style" pitchFamily="18" charset="0"/>
            </a:endParaRPr>
          </a:p>
          <a:p>
            <a:pPr algn="ctr"/>
            <a:r>
              <a:rPr lang="ru-RU" sz="2000" b="1" dirty="0" smtClean="0">
                <a:latin typeface="Bookman Old Style" pitchFamily="18" charset="0"/>
              </a:rPr>
              <a:t>	</a:t>
            </a:r>
            <a:r>
              <a:rPr lang="ru-RU" sz="2200" b="1" dirty="0" smtClean="0">
                <a:solidFill>
                  <a:srgbClr val="FF0000"/>
                </a:solidFill>
                <a:latin typeface="Bookman Old Style" pitchFamily="18" charset="0"/>
              </a:rPr>
              <a:t>Материалы </a:t>
            </a:r>
            <a:r>
              <a:rPr lang="ru-RU" sz="2200" b="1" dirty="0">
                <a:solidFill>
                  <a:srgbClr val="FF0000"/>
                </a:solidFill>
                <a:latin typeface="Bookman Old Style" pitchFamily="18" charset="0"/>
              </a:rPr>
              <a:t>по специальной оценке условий труда действительны 5 лет с момента ее проведения.</a:t>
            </a:r>
          </a:p>
        </p:txBody>
      </p:sp>
    </p:spTree>
    <p:extLst>
      <p:ext uri="{BB962C8B-B14F-4D97-AF65-F5344CB8AC3E}">
        <p14:creationId xmlns:p14="http://schemas.microsoft.com/office/powerpoint/2010/main" val="238108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Выгнутая вправо стрелка 23"/>
          <p:cNvSpPr/>
          <p:nvPr/>
        </p:nvSpPr>
        <p:spPr>
          <a:xfrm>
            <a:off x="5076825" y="3357563"/>
            <a:ext cx="863600" cy="1008062"/>
          </a:xfrm>
          <a:prstGeom prst="curvedLeftArrow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>
              <a:solidFill>
                <a:prstClr val="black"/>
              </a:solidFill>
            </a:endParaRPr>
          </a:p>
        </p:txBody>
      </p:sp>
      <p:sp>
        <p:nvSpPr>
          <p:cNvPr id="17411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172450" y="6356350"/>
            <a:ext cx="5143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fld id="{092FDB0D-8B33-4458-BEFB-9CC914B7D760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None/>
              </a:pPr>
              <a:t>9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9219" name="Заголовок 1"/>
          <p:cNvSpPr>
            <a:spLocks/>
          </p:cNvSpPr>
          <p:nvPr/>
        </p:nvSpPr>
        <p:spPr bwMode="auto">
          <a:xfrm>
            <a:off x="179388" y="188913"/>
            <a:ext cx="885666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cap="all" dirty="0"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ПОРЯДОК РЕАЛИЗАЦИИ ПРОЦЕДУРЫ отнесения условий труда на рабочих местах к классам (подклассам) условий труда по степени вредности или опасности</a:t>
            </a:r>
            <a:endParaRPr lang="ru-RU" b="1" dirty="0">
              <a:solidFill>
                <a:srgbClr val="4F81BD">
                  <a:lumMod val="75000"/>
                </a:srgbClr>
              </a:solidFill>
              <a:latin typeface="Helios"/>
              <a:cs typeface="Arial" pitchFamily="34" charset="0"/>
            </a:endParaRPr>
          </a:p>
        </p:txBody>
      </p:sp>
      <p:sp>
        <p:nvSpPr>
          <p:cNvPr id="17413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400" b="1" smtClean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pic>
        <p:nvPicPr>
          <p:cNvPr id="17415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6" name="Прямоугольник 13"/>
          <p:cNvSpPr>
            <a:spLocks noChangeArrowheads="1"/>
          </p:cNvSpPr>
          <p:nvPr/>
        </p:nvSpPr>
        <p:spPr bwMode="auto">
          <a:xfrm>
            <a:off x="9861550" y="-119063"/>
            <a:ext cx="2286000" cy="40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00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Блок-схема: альтернативный процесс 16"/>
          <p:cNvSpPr/>
          <p:nvPr/>
        </p:nvSpPr>
        <p:spPr>
          <a:xfrm>
            <a:off x="1979613" y="1268413"/>
            <a:ext cx="6048375" cy="1944687"/>
          </a:xfrm>
          <a:prstGeom prst="flowChartAlternateProcess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prstClr val="black"/>
                </a:solidFill>
              </a:rPr>
              <a:t>В зависимости от продолжительности воздействия идентифицированных потенциально вредных и (или) опасных факторов производственной среды и трудового процесса на работника в течение рабочего дня (рабочей смены)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8" name="Выгнутая вправо стрелка 17"/>
          <p:cNvSpPr/>
          <p:nvPr/>
        </p:nvSpPr>
        <p:spPr>
          <a:xfrm>
            <a:off x="6875463" y="3284538"/>
            <a:ext cx="1800225" cy="3097212"/>
          </a:xfrm>
          <a:prstGeom prst="curvedLeftArrow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>
              <a:solidFill>
                <a:prstClr val="black"/>
              </a:solidFill>
            </a:endParaRPr>
          </a:p>
        </p:txBody>
      </p:sp>
      <p:sp>
        <p:nvSpPr>
          <p:cNvPr id="17419" name="TextBox 20"/>
          <p:cNvSpPr txBox="1">
            <a:spLocks noChangeArrowheads="1"/>
          </p:cNvSpPr>
          <p:nvPr/>
        </p:nvSpPr>
        <p:spPr bwMode="auto">
          <a:xfrm>
            <a:off x="3708400" y="3429000"/>
            <a:ext cx="1943100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b="1" i="1" smtClean="0">
                <a:solidFill>
                  <a:prstClr val="black"/>
                </a:solidFill>
              </a:rPr>
              <a:t>10-50</a:t>
            </a:r>
            <a:r>
              <a:rPr lang="en-US" sz="1400" b="1" i="1" smtClean="0">
                <a:solidFill>
                  <a:prstClr val="black"/>
                </a:solidFill>
              </a:rPr>
              <a:t> </a:t>
            </a:r>
            <a:r>
              <a:rPr lang="ru-RU" sz="1400" b="1" i="1" smtClean="0">
                <a:solidFill>
                  <a:prstClr val="black"/>
                </a:solidFill>
              </a:rPr>
              <a:t>% </a:t>
            </a:r>
            <a:r>
              <a:rPr lang="ru-RU" sz="1200" b="1" i="1" smtClean="0">
                <a:solidFill>
                  <a:prstClr val="black"/>
                </a:solidFill>
              </a:rPr>
              <a:t>от полной продолжительности рабочей смены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979613" y="4149725"/>
            <a:ext cx="3024187" cy="93503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prstClr val="black"/>
                </a:solidFill>
              </a:rPr>
              <a:t>класс (подкласс) условий труда </a:t>
            </a:r>
            <a:r>
              <a:rPr lang="ru-RU" sz="1400" dirty="0">
                <a:solidFill>
                  <a:prstClr val="black"/>
                </a:solidFill>
              </a:rPr>
              <a:t>по оцениваемому потенциально вредному (опасному) фактору </a:t>
            </a:r>
            <a:r>
              <a:rPr lang="ru-RU" sz="1400" b="1" dirty="0">
                <a:solidFill>
                  <a:prstClr val="black"/>
                </a:solidFill>
              </a:rPr>
              <a:t>снижается на 1 степень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419475" y="5373688"/>
            <a:ext cx="3240088" cy="10795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ru-RU" sz="1400" b="1" dirty="0">
                <a:solidFill>
                  <a:prstClr val="black"/>
                </a:solidFill>
              </a:rPr>
              <a:t>класс (подкласс) условий труда </a:t>
            </a:r>
            <a:r>
              <a:rPr lang="ru-RU" sz="1400" dirty="0">
                <a:solidFill>
                  <a:prstClr val="black"/>
                </a:solidFill>
              </a:rPr>
              <a:t>по оцениваемому потенциально вредному (опасному) фактору </a:t>
            </a:r>
            <a:r>
              <a:rPr lang="ru-RU" sz="1400" b="1" dirty="0">
                <a:solidFill>
                  <a:prstClr val="black"/>
                </a:solidFill>
              </a:rPr>
              <a:t>снижается на 2 степени</a:t>
            </a:r>
          </a:p>
          <a:p>
            <a:pPr algn="ctr"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17422" name="TextBox 24"/>
          <p:cNvSpPr txBox="1">
            <a:spLocks noChangeArrowheads="1"/>
          </p:cNvSpPr>
          <p:nvPr/>
        </p:nvSpPr>
        <p:spPr bwMode="auto">
          <a:xfrm>
            <a:off x="6588125" y="4292600"/>
            <a:ext cx="1873250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400" b="1" i="1" smtClean="0">
                <a:solidFill>
                  <a:prstClr val="black"/>
                </a:solidFill>
              </a:rPr>
              <a:t>&lt; 10 </a:t>
            </a:r>
            <a:r>
              <a:rPr lang="en-US" sz="1200" b="1" i="1" smtClean="0">
                <a:solidFill>
                  <a:prstClr val="black"/>
                </a:solidFill>
              </a:rPr>
              <a:t>%</a:t>
            </a:r>
            <a:r>
              <a:rPr lang="ru-RU" sz="1200" b="1" i="1" smtClean="0">
                <a:solidFill>
                  <a:prstClr val="black"/>
                </a:solidFill>
              </a:rPr>
              <a:t> от полной продолжительности рабочей смены</a:t>
            </a:r>
            <a:r>
              <a:rPr lang="en-US" sz="1200" b="1" i="1" smtClean="0">
                <a:solidFill>
                  <a:prstClr val="black"/>
                </a:solidFill>
              </a:rPr>
              <a:t> </a:t>
            </a:r>
            <a:endParaRPr lang="ru-RU" sz="1200" b="1" i="1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1442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 sz="1400" b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11.xml><?xml version="1.0" encoding="utf-8"?>
<a:theme xmlns:a="http://schemas.openxmlformats.org/drawingml/2006/main" name="10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 sz="1400" b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12.xml><?xml version="1.0" encoding="utf-8"?>
<a:theme xmlns:a="http://schemas.openxmlformats.org/drawingml/2006/main" name="1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 sz="1400" b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13.xml><?xml version="1.0" encoding="utf-8"?>
<a:theme xmlns:a="http://schemas.openxmlformats.org/drawingml/2006/main" name="1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 sz="1400" b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14.xml><?xml version="1.0" encoding="utf-8"?>
<a:theme xmlns:a="http://schemas.openxmlformats.org/drawingml/2006/main" name="1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 sz="1400" b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15.xml><?xml version="1.0" encoding="utf-8"?>
<a:theme xmlns:a="http://schemas.openxmlformats.org/drawingml/2006/main" name="1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 sz="1400" b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16.xml><?xml version="1.0" encoding="utf-8"?>
<a:theme xmlns:a="http://schemas.openxmlformats.org/drawingml/2006/main" name="1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 sz="1400" b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1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 sz="1400" b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 sz="1400" b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 sz="1400" b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5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 sz="1400" b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6.xml><?xml version="1.0" encoding="utf-8"?>
<a:theme xmlns:a="http://schemas.openxmlformats.org/drawingml/2006/main" name="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 sz="1400" b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7.xml><?xml version="1.0" encoding="utf-8"?>
<a:theme xmlns:a="http://schemas.openxmlformats.org/drawingml/2006/main" name="6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 sz="1400" b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8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 sz="1400" b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9.xml><?xml version="1.0" encoding="utf-8"?>
<a:theme xmlns:a="http://schemas.openxmlformats.org/drawingml/2006/main" name="8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 sz="1400" b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2339</Words>
  <Application>Microsoft Office PowerPoint</Application>
  <PresentationFormat>Экран (4:3)</PresentationFormat>
  <Paragraphs>237</Paragraphs>
  <Slides>43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16</vt:i4>
      </vt:variant>
      <vt:variant>
        <vt:lpstr>Заголовки слайдов</vt:lpstr>
      </vt:variant>
      <vt:variant>
        <vt:i4>43</vt:i4>
      </vt:variant>
    </vt:vector>
  </HeadingPairs>
  <TitlesOfParts>
    <vt:vector size="59" baseType="lpstr">
      <vt:lpstr>Тема Office</vt:lpstr>
      <vt:lpstr>1_Тема Office</vt:lpstr>
      <vt:lpstr>2_Тема Office</vt:lpstr>
      <vt:lpstr>3_Тема Office</vt:lpstr>
      <vt:lpstr>4_Тема Office</vt:lpstr>
      <vt:lpstr>5_Тема Office</vt:lpstr>
      <vt:lpstr>6_Тема Office</vt:lpstr>
      <vt:lpstr>7_Тема Office</vt:lpstr>
      <vt:lpstr>8_Тема Office</vt:lpstr>
      <vt:lpstr>9_Тема Office</vt:lpstr>
      <vt:lpstr>10_Тема Office</vt:lpstr>
      <vt:lpstr>11_Тема Office</vt:lpstr>
      <vt:lpstr>12_Тема Office</vt:lpstr>
      <vt:lpstr>13_Тема Office</vt:lpstr>
      <vt:lpstr>14_Тема Office</vt:lpstr>
      <vt:lpstr>15_Тема Office</vt:lpstr>
      <vt:lpstr>Онянов Валерий Иванович,  заведующий отделом охраны труда и социальной защиты обкома Профсоюза</vt:lpstr>
      <vt:lpstr>Специальная оценка условий труда</vt:lpstr>
      <vt:lpstr>Цели и порядок проведения специальной оценки условий труда </vt:lpstr>
      <vt:lpstr>Условия проведения СОУТ Приказ Министерства труда и социальной защиты РФ от 24.01.2014г. № 33 «Об утверждении методики проведения специальной оценки условий труда. Классификатора вредных и (или) опасных производственных факторов, отчета о проведении специальной оценки условий труда и инструкции по её заполнению». Зарегистрирован в Минюсте от 21.03.2014г. № 31689 </vt:lpstr>
      <vt:lpstr>   В ходе проведения обследования, экспертом идентифицируются потенциально опасные факторы, способные оказать негативное влияние на условия труда, нанести вред здоровью сотрудников и т. д.    Эксперт обязательно учитывает следующие данные: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КЛАССЫ УСЛОВИЙ ТРУДА</vt:lpstr>
      <vt:lpstr>Презентация PowerPoint</vt:lpstr>
      <vt:lpstr>СРЕДСТВА ИНДИВИДУАЛЬНОЙ ЗАЩИТЫ</vt:lpstr>
      <vt:lpstr>КЛАССИФИКАТОР ПОТЕНЦИАЛЬНО ВРЕДНЫХ И (ИЛИ) ОПАСНЫХ ФАКТОРОВ ПРОИЗВОДСТВЕННОЙ СРЕДЫ И ТРУДОВОГО ПРОЦЕССА</vt:lpstr>
      <vt:lpstr>КЛАССИФИКАТОР ПОТЕНЦИАЛЬНО ВРЕДНЫХ И (ИЛИ) ОПАСНЫХ ФАКТОРОВ ПРОИЗВОДСТВЕННОЙ СРЕДЫ И ТРУДОВОГО ПРОЦЕССА</vt:lpstr>
      <vt:lpstr>КЛАССИФИКАТОР ПОТЕНЦИАЛЬНО ВРЕДНЫХ И (ИЛИ) ОПАСНЫХ ФАКТОРОВ ПРОИЗВОДСТВЕННОЙ СРЕДЫ И ТРУДОВОГО ПРОЦЕССА</vt:lpstr>
      <vt:lpstr>КЛАССИФИКАТОР ПОТЕНЦИАЛЬНО ВРЕДНЫХ И (ИЛИ) ОПАСНЫХ ФАКТОРОВ ПРОИЗВОДСТВЕННОЙ СРЕДЫ И ТРУДОВОГО ПРОЦЕССА</vt:lpstr>
      <vt:lpstr>КЛАССИФИКАТОР ПОТЕНЦИАЛЬНО ВРЕДНЫХ И (ИЛИ) ОПАСНЫХ ФАКТОРОВ ПРОИЗВОДСТВЕННОЙ СРЕДЫ И ТРУДОВОГО ПРОЦЕССА</vt:lpstr>
      <vt:lpstr>КЛАССИФИКАТОР ПОТЕНЦИАЛЬНО ВРЕДНЫХ И (ИЛИ) ОПАСНЫХ ФАКТОРОВ ПРОИЗВОДСТВЕННОЙ СРЕДЫ И ТРУДОВОГО ПРОЦЕССА</vt:lpstr>
      <vt:lpstr>КЛАССИФИКАТОР ПОТЕНЦИАЛЬНО ВРЕДНЫХ И (ИЛИ) ОПАСНЫХ ФАКТОРОВ ПРОИЗВОДСТВЕННОЙ СРЕДЫ И ТРУДОВОГО ПРОЦЕССА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После утверждения комиссией результатов специальной оценки условий труда издается руководителем приказ о завершении процедуры проведения специальной оценки условий труда и производится окончательная оплата организации за проведение спецоценки условий труда.  Затем по согласованию с профсоюзным комитетом издается ЛНА, которым утверждается перечень профессий и должностей, которым положены компенсационные доплаты, дополнительные дни отпуска, укороченный рабочий день.  Декларация рабочих мест  соответствующих нормативам, передается в государственную инспекцию труда.</vt:lpstr>
      <vt:lpstr>Декларация соответствия условий труда  приказ Минтруда и социального развития № 80н от 07.02.2014г. «О форме и порядке подачи декларации соответствия условий труда государственным нормативным требованиям охраны труда» </vt:lpstr>
      <vt:lpstr>Презентация PowerPoint</vt:lpstr>
      <vt:lpstr>РОЛЬ ПРОФСОЮЗОВ В СПЕЦИАЛЬНОЙ ОЦЕНКЕ УСЛОВИЙ ТРУДА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Специальная оценка условий труда</dc:title>
  <dc:creator>101</dc:creator>
  <cp:lastModifiedBy>101</cp:lastModifiedBy>
  <cp:revision>22</cp:revision>
  <dcterms:created xsi:type="dcterms:W3CDTF">2014-04-21T09:02:11Z</dcterms:created>
  <dcterms:modified xsi:type="dcterms:W3CDTF">2014-10-13T10:30:45Z</dcterms:modified>
</cp:coreProperties>
</file>