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59" d="100"/>
          <a:sy n="59" d="100"/>
        </p:scale>
        <p:origin x="846" y="69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Система оплаты труда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Лист1!$A$2:$A$4</c:f>
              <c:strCache>
                <c:ptCount val="3"/>
                <c:pt idx="0">
                  <c:v>Оклад</c:v>
                </c:pt>
                <c:pt idx="1">
                  <c:v>Компенсационные</c:v>
                </c:pt>
                <c:pt idx="2">
                  <c:v>Стимулирующие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695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138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833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89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89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2FC3C5-F96C-48C5-8DDC-3C6C0937013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41662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C0732-CAAD-4C81-9027-729881959E6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387806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FF07C-574A-4220-B40F-E9C488B7F78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977599"/>
      </p:ext>
    </p:extLst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9B5E8-FE08-4770-8B31-626E62D8C4A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269620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FCC70-D262-4BF9-AF27-B1AB90E19FD3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34258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EC6B3-4953-4B31-854E-BDABA84F00C7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674845"/>
      </p:ext>
    </p:extLst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81B48-F8C6-4BD7-BFEB-43CE986B3B6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411337"/>
      </p:ext>
    </p:extLst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DB211-AB77-43E8-841E-5D526CA4492D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685610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4400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0CF70-21D6-4443-A311-5FBECECD26A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19030"/>
      </p:ext>
    </p:extLst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B13E4-8C52-4374-96BE-4BA3522EBBB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459993"/>
      </p:ext>
    </p:extLst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E4AB2-EA37-4BCF-A99D-89A0A81048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230366"/>
      </p:ext>
    </p:extLst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93938-C0AA-4BF9-9EC3-401864673D6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475282"/>
      </p:ext>
    </p:extLst>
  </p:cSld>
  <p:clrMapOvr>
    <a:masterClrMapping/>
  </p:clrMapOvr>
  <p:transition spd="slow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08744-8BBC-43A4-97AF-0FD42FECF2F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183387"/>
      </p:ext>
    </p:extLst>
  </p:cSld>
  <p:clrMapOvr>
    <a:masterClrMapping/>
  </p:clrMapOvr>
  <p:transition spd="slow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261F-FDE9-4C25-BFE0-D3CF400B8628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29963"/>
      </p:ext>
    </p:extLst>
  </p:cSld>
  <p:clrMapOvr>
    <a:masterClrMapping/>
  </p:clrMapOvr>
  <p:transition spd="slow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10972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3938589"/>
            <a:ext cx="10972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E21D5-4C23-42A5-BBB1-1F4E97130A7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291278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42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78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37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09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87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27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60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684AB-AD5D-43A6-94B7-1FA8D815C325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B8736-F401-4947-B545-A7A600FF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00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E9E63A-3ED3-49AC-A199-9468FCE90D8C}" type="slidenum">
              <a:rPr lang="ru-RU" altLang="ru-RU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88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388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388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88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388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88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88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8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59673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slow">
    <p:rand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038" y="1837166"/>
            <a:ext cx="11565924" cy="1591834"/>
          </a:xfrm>
        </p:spPr>
        <p:txBody>
          <a:bodyPr>
            <a:noAutofit/>
          </a:bodyPr>
          <a:lstStyle/>
          <a:p>
            <a:pPr indent="355600"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Новая система оплаты труда</a:t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solidFill>
                  <a:srgbClr val="0000FF"/>
                </a:solidFill>
              </a:rPr>
              <a:t>Постановление </a:t>
            </a:r>
            <a:r>
              <a:rPr lang="ru-RU" sz="2400" b="1" dirty="0" smtClean="0">
                <a:solidFill>
                  <a:srgbClr val="0000FF"/>
                </a:solidFill>
              </a:rPr>
              <a:t>Правительства </a:t>
            </a:r>
            <a:r>
              <a:rPr lang="ru-RU" sz="2400" b="1" dirty="0">
                <a:solidFill>
                  <a:srgbClr val="0000FF"/>
                </a:solidFill>
              </a:rPr>
              <a:t>Свердловской области </a:t>
            </a:r>
            <a:r>
              <a:rPr lang="ru-RU" sz="2400" b="1" dirty="0" smtClean="0">
                <a:solidFill>
                  <a:srgbClr val="0000FF"/>
                </a:solidFill>
              </a:rPr>
              <a:t>от </a:t>
            </a:r>
            <a:r>
              <a:rPr lang="ru-RU" sz="2400" b="1" dirty="0">
                <a:solidFill>
                  <a:srgbClr val="0000FF"/>
                </a:solidFill>
              </a:rPr>
              <a:t>12 октября 2016 г. № 708-ПП </a:t>
            </a:r>
            <a:br>
              <a:rPr lang="ru-RU" sz="2400" b="1" dirty="0">
                <a:solidFill>
                  <a:srgbClr val="0000FF"/>
                </a:solidFill>
              </a:rPr>
            </a:br>
            <a:r>
              <a:rPr lang="ru-RU" sz="2400" b="1" dirty="0"/>
              <a:t>«Об оплате труда работников государственных организаций Свердловской области, в отношении которых функции и полномочия учредителя осуществляются Министерством общего и профессионального образования Свердловской области</a:t>
            </a:r>
            <a:r>
              <a:rPr lang="ru-RU" sz="2400" b="1" dirty="0" smtClean="0"/>
              <a:t>»</a:t>
            </a:r>
            <a:br>
              <a:rPr lang="ru-RU" sz="2400" b="1" dirty="0" smtClean="0"/>
            </a:br>
            <a:r>
              <a:rPr lang="ru-RU" sz="2400" b="1" dirty="0">
                <a:solidFill>
                  <a:srgbClr val="0000FF"/>
                </a:solidFill>
              </a:rPr>
              <a:t>Приказ </a:t>
            </a:r>
            <a:br>
              <a:rPr lang="ru-RU" sz="2400" b="1" dirty="0">
                <a:solidFill>
                  <a:srgbClr val="0000FF"/>
                </a:solidFill>
              </a:rPr>
            </a:br>
            <a:r>
              <a:rPr lang="ru-RU" sz="2400" b="1" dirty="0">
                <a:solidFill>
                  <a:srgbClr val="0000FF"/>
                </a:solidFill>
              </a:rPr>
              <a:t>Министерства общего и профессионального образования Свердловской области </a:t>
            </a:r>
            <a:r>
              <a:rPr lang="ru-RU" sz="2400" b="1" dirty="0" smtClean="0">
                <a:solidFill>
                  <a:srgbClr val="0000FF"/>
                </a:solidFill>
              </a:rPr>
              <a:t>от </a:t>
            </a:r>
            <a:r>
              <a:rPr lang="ru-RU" sz="2400" b="1" dirty="0">
                <a:solidFill>
                  <a:srgbClr val="0000FF"/>
                </a:solidFill>
              </a:rPr>
              <a:t>10 ноября 2016 г. N 514-д </a:t>
            </a:r>
            <a:br>
              <a:rPr lang="ru-RU" sz="2400" b="1" dirty="0">
                <a:solidFill>
                  <a:srgbClr val="0000FF"/>
                </a:solidFill>
              </a:rPr>
            </a:br>
            <a:r>
              <a:rPr lang="ru-RU" sz="2400" b="1" dirty="0"/>
              <a:t>«Об оплате труда работников государственных учреждений Свердловской области, в отношении которых функции и полномочия учредителя осуществляются Министерством общего и профессионального образования Свердловской области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647042" y="4313583"/>
            <a:ext cx="2706757" cy="186338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49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40214608"/>
              </p:ext>
            </p:extLst>
          </p:nvPr>
        </p:nvGraphicFramePr>
        <p:xfrm>
          <a:off x="1028701" y="375557"/>
          <a:ext cx="10662556" cy="5731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621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285909"/>
              </p:ext>
            </p:extLst>
          </p:nvPr>
        </p:nvGraphicFramePr>
        <p:xfrm>
          <a:off x="0" y="0"/>
          <a:ext cx="12192000" cy="768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3370"/>
                <a:gridCol w="3571772"/>
                <a:gridCol w="6966858"/>
              </a:tblGrid>
              <a:tr h="34340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Оклад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Компенсационные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Стимулирующие выплаты</a:t>
                      </a:r>
                      <a:endParaRPr lang="ru-RU" sz="1400" dirty="0"/>
                    </a:p>
                  </a:txBody>
                  <a:tcPr/>
                </a:tc>
              </a:tr>
              <a:tr h="73151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Минимальный оклад</a:t>
                      </a:r>
                      <a:endParaRPr lang="ru-RU" sz="1400" dirty="0"/>
                    </a:p>
                    <a:p>
                      <a:r>
                        <a:rPr lang="ru-RU" sz="1400" dirty="0" smtClean="0"/>
                        <a:t>Квалификационная категория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работникам, имеющим высшую квалификационную категорию, - 0,25;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работникам, имеющим I квалификационную категорию, - 0,2;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работникам, имеющим II квалификационную категорию, - 0,1;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работникам, имеющим соответствие занимаемой должности, - 0,1.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Указанные повышения</a:t>
                      </a:r>
                      <a:r>
                        <a:rPr lang="ru-RU" sz="14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образуют новые 	размеры окладов </a:t>
                      </a:r>
                    </a:p>
                    <a:p>
                      <a:endParaRPr lang="ru-RU" sz="1400" dirty="0"/>
                    </a:p>
                    <a:p>
                      <a:r>
                        <a:rPr lang="ru-RU" sz="1400" dirty="0" smtClean="0"/>
                        <a:t>Сельские 25%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выплаты работникам, занятым на тяжелых работах, работах с вредными и (или) опасными и иными особыми условиями труда (СОУТ)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выплаты за работу в местностях с особыми климатическими условиями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(уральский 15%)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выплаты за работу в условиях, отклоняющихся от нормальных (при выполнении работ различной квалификации, совмещении профессий (должностей), сверхурочной работе, работе в ночное время и при выполнении работ в других условиях,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отклоняющихся от нормальных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 Совмещение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должностей, расширение зоны обслуживания, увеличение объема работы (классное руководство,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проверку письменных работ, заведование: отделениями, учебно-консультационными пунктами, кабинетами, отделами, учебными мастерскими, лабораториями, учебно-опытными участками, центрами, творческими рабочими группами, руководство предметными, цикловыми и методическими комиссиями, выполнение функций координатора, куратора проекта, класса (группы), проведение работы по дополнительным образовательным программам, организацию трудового обучения, профессиональной ориентации, подготовку и проведение государственной итоговой аттестации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 интенсивность и высокие результаты работы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наполняемости классов и групп, количественных результатов подготовки обучающихся к государственной итоговой аттестации, в том числе единому государственному экзамену, за подготовку определенного количества победителей (призеров) конкурсов, олимпиад, конференций различного уровня, реализацию авторских программ, результатов работ, обеспечивающих безаварийность, безотказность и бесперебойность систем, ресурсов и средств образовательной организации, разработку и реализацию проектов (мероприятий) в сфере образования, выполнение особо важных, срочных и других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 качество выполняемых работ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за ученую степень кандидата (доктора) наук и (или) почетное звание (СССР, РСФСР, Российской Федерации), название которого начинается со слов "Народный" или "Заслуженный", за должность доцента (профессора) и другие качественные показатели.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 ученую степень кандидата наук или почетное звание, название которых начинается со слов «Заслуженный», - в размере 0,2;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за ученую степень доктора наук или почетное звание, название которых начинается со слов «Народный», - в размере 0,5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за стаж непрерывной работы, выслугу лет;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1 года до 4 лет – до 10%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от 4 до 10 лет – до 15%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свыше 10 лет – до 20 %. </a:t>
                      </a:r>
                      <a:endParaRPr lang="ru-RU" sz="1400" dirty="0"/>
                    </a:p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премиальные выплаты по итогам работы –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при объявлении благодарности Министерства образования и науки Российской Федерации;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при награждении Почетной грамотой Министерства образования и науки Российской Федерации;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при награждении государственными наградами и наградами Свердловской области;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 в связи с празднованием Дня учителя;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5) в связи с праздничными днями и юбилейными датами (50, 55, 60 лет со дня рождения и последующие каждые 5 лет);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6) при увольнении в связи с уходом на трудовую пенсию (страховую пенсию) по старости;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7) при прекращении трудового договора в связи с признанием работника полностью неспособным к трудовой деятельности в соответствии с медицинским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заключением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3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524000" y="152400"/>
            <a:ext cx="9144000" cy="6553200"/>
          </a:xfrm>
        </p:spPr>
        <p:txBody>
          <a:bodyPr/>
          <a:lstStyle/>
          <a:p>
            <a:pPr marL="0" indent="355600" algn="ctr">
              <a:buNone/>
              <a:defRPr/>
            </a:pPr>
            <a:r>
              <a:rPr lang="ru-RU" sz="2000" b="1" dirty="0">
                <a:solidFill>
                  <a:srgbClr val="FFFF00"/>
                </a:solidFill>
              </a:rPr>
              <a:t>Приложение № 2</a:t>
            </a:r>
          </a:p>
          <a:p>
            <a:pPr marL="0" indent="355600" algn="ctr">
              <a:buNone/>
              <a:defRPr/>
            </a:pPr>
            <a:r>
              <a:rPr lang="ru-RU" sz="1800" b="1" dirty="0"/>
              <a:t>ПОРЯДОК</a:t>
            </a:r>
          </a:p>
          <a:p>
            <a:pPr marL="0" indent="355600" algn="ctr">
              <a:buNone/>
              <a:defRPr/>
            </a:pPr>
            <a:r>
              <a:rPr lang="ru-RU" sz="1800" b="1" dirty="0"/>
              <a:t>СОГЛАСОВАНИЯ С ВЫБОРНЫМ ОРГАНОМ ПЕРВИЧНОЙ ПРОФСОЮЗНОЙ ОРГАНИЗАЦИИ ЛОКАЛЬНЫХ НОРМАТИВНЫХ АКТОВ ПРИ ИХ ПРИНЯТИИ</a:t>
            </a:r>
          </a:p>
          <a:p>
            <a:pPr marL="0" indent="355600">
              <a:buNone/>
              <a:defRPr/>
            </a:pPr>
            <a:r>
              <a:rPr lang="ru-RU" sz="2400" b="1" dirty="0"/>
              <a:t>1. Работодатель направляет проект ЛНА и обоснование в профком.</a:t>
            </a:r>
          </a:p>
          <a:p>
            <a:pPr marL="0" indent="355600">
              <a:buNone/>
              <a:defRPr/>
            </a:pPr>
            <a:r>
              <a:rPr lang="ru-RU" sz="2400" b="1" dirty="0"/>
              <a:t>2. Профком не позднее 5 раб. дней со дня получения проекта принимает решение о согласовании либо отказе в согласовании и направляет работодателю в письменной форме.</a:t>
            </a:r>
          </a:p>
          <a:p>
            <a:pPr marL="0" indent="355600">
              <a:buNone/>
              <a:defRPr/>
            </a:pPr>
            <a:r>
              <a:rPr lang="ru-RU" sz="2400" b="1" dirty="0"/>
              <a:t>3. Если профком отказал в согласовании, либо предлагает доработать ЛНА, работодатель может согласиться, либо в течение 3 дней провести консультации с профкомом в целях достижения взаимоприемлемого решения.</a:t>
            </a:r>
          </a:p>
          <a:p>
            <a:pPr marL="0" indent="355600">
              <a:buNone/>
              <a:defRPr/>
            </a:pPr>
            <a:r>
              <a:rPr lang="ru-RU" sz="2400" b="1" dirty="0"/>
              <a:t>4. При </a:t>
            </a:r>
            <a:r>
              <a:rPr lang="ru-RU" sz="2400" b="1" dirty="0" err="1"/>
              <a:t>недостижении</a:t>
            </a:r>
            <a:r>
              <a:rPr lang="ru-RU" sz="2400" b="1" dirty="0"/>
              <a:t> согласия, разногласия оформляются протоколом, после чего либо работодатель принимает локальный нормативный акт на тех условиях, которые были согласованы, либо продолжает консультации.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204811"/>
      </p:ext>
    </p:extLst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чение">
  <a:themeElements>
    <a:clrScheme name="Течение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EC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E2F4FF"/>
      </a:accent5>
      <a:accent6>
        <a:srgbClr val="2D2D8A"/>
      </a:accent6>
      <a:hlink>
        <a:srgbClr val="6600FF"/>
      </a:hlink>
      <a:folHlink>
        <a:srgbClr val="009900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676</Words>
  <Application>Microsoft Office PowerPoint</Application>
  <PresentationFormat>Широкоэкранный</PresentationFormat>
  <Paragraphs>40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Garamond</vt:lpstr>
      <vt:lpstr>Times New Roman</vt:lpstr>
      <vt:lpstr>Wingdings</vt:lpstr>
      <vt:lpstr>Тема Office</vt:lpstr>
      <vt:lpstr>Течение</vt:lpstr>
      <vt:lpstr>Новая система оплаты труда Постановление Правительства Свердловской области от 12 октября 2016 г. № 708-ПП  «Об оплате труда работников государственных организаций Свердловской области, в отношении которых функции и полномочия учредителя осуществляются Министерством общего и профессионального образования Свердловской области» Приказ  Министерства общего и профессионального образования Свердловской области от 10 ноября 2016 г. N 514-д  «Об оплате труда работников государственных учреждений Свердловской области, в отношении которых функции и полномочия учредителя осуществляются Министерством общего и профессионального образования Свердловской области»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Мама</dc:creator>
  <cp:lastModifiedBy>Мама</cp:lastModifiedBy>
  <cp:revision>15</cp:revision>
  <dcterms:created xsi:type="dcterms:W3CDTF">2017-03-22T15:11:05Z</dcterms:created>
  <dcterms:modified xsi:type="dcterms:W3CDTF">2017-03-22T18:01:46Z</dcterms:modified>
</cp:coreProperties>
</file>